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8.png"/><Relationship Id="rId4" Type="http://schemas.openxmlformats.org/officeDocument/2006/relationships/image" Target="../media/image1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Relationship Id="rId3" Type="http://schemas.openxmlformats.org/officeDocument/2006/relationships/image" Target="../media/image4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3" Type="http://schemas.openxmlformats.org/officeDocument/2006/relationships/image" Target="../media/image40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7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44B54B">
                  <a:alpha val="92000"/>
                </a:srgbClr>
              </a:gs>
              <a:gs pos="100000">
                <a:srgbClr val="1399FF">
                  <a:alpha val="88000"/>
                </a:srgbClr>
              </a:gs>
            </a:gsLst>
            <a:lin scaled="0" ang="8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381190" y="2200275"/>
            <a:ext cx="7438839" cy="7619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lnSpc>
                <a:spcPts val="5200"/>
              </a:lnSpc>
              <a:spcBef>
                <a:spcPts val="0"/>
              </a:spcBef>
              <a:spcAft>
                <a:spcPts val="1560"/>
              </a:spcAft>
            </a:pPr>
            <a:r>
              <a:rPr sz="3827" b="1">
                <a:solidFill>
                  <a:srgbClr val="FFFFFF"/>
                </a:solidFill>
                <a:latin typeface="Poppins"/>
                <a:rFonts ascii="Poppins" hAnsi="Poppins" eastAsia="Poppins" cs="Poppins"/>
              </a:rPr>
              <a:t>Berpikir Komputasional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262" y="3190874"/>
            <a:ext cx="1219169" cy="57150"/>
          </a:xfrm>
          <a:prstGeom prst="roundRect">
            <a:avLst>
              <a:gd name="adj" fmla="val 33330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381190" y="3552825"/>
            <a:ext cx="7438839" cy="3048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lnSpc>
                <a:spcPts val="2080"/>
              </a:lnSpc>
              <a:spcBef>
                <a:spcPts val="0"/>
              </a:spcBef>
              <a:spcAft>
                <a:spcPts val="3120"/>
              </a:spcAft>
            </a:pPr>
            <a:r>
              <a:rPr sz="1435" b="1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Koding dan Kecerdasan Artifisial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4524261" y="4375473"/>
            <a:ext cx="285742" cy="2216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86202" y="4352924"/>
            <a:ext cx="1323941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SMA/MA Kelas X</a:t>
            </a:r>
          </a:p>
        </p:txBody>
      </p:sp>
      <p:sp>
        <p:nvSpPr>
          <p:cNvPr id="9" name="Rectangle 8"/>
          <p:cNvSpPr/>
          <p:nvPr/>
        </p:nvSpPr>
        <p:spPr>
          <a:xfrm>
            <a:off x="6514937" y="4371975"/>
            <a:ext cx="38099" cy="2286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6857828" y="4360894"/>
            <a:ext cx="285742" cy="2507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219769" y="4352924"/>
            <a:ext cx="457188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Bab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6172200"/>
            <a:ext cx="12191695" cy="2286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Kemendikdasmen •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95249"/>
            <a:ext cx="4238519" cy="5715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44B54B"/>
                </a:solidFill>
                <a:latin typeface="Poppins"/>
                <a:rFonts ascii="Poppins" hAnsi="Poppins" eastAsia="Poppins" cs="Poppins"/>
              </a:rPr>
              <a:t>Tujuan Pembelajaran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188" y="1447800"/>
            <a:ext cx="3962300" cy="4762500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181470" y="1733550"/>
            <a:ext cx="533386" cy="533399"/>
          </a:xfrm>
          <a:prstGeom prst="roundRect">
            <a:avLst>
              <a:gd name="adj" fmla="val 35710714"/>
            </a:avLst>
          </a:prstGeom>
          <a:solidFill>
            <a:srgbClr val="44B54B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5305292" y="1889448"/>
            <a:ext cx="285742" cy="2216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67253" y="1733550"/>
            <a:ext cx="5714857" cy="37147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1F2937"/>
                </a:solidFill>
                <a:latin typeface="Nunito"/>
                <a:rFonts ascii="Nunito" hAnsi="Nunito" eastAsia="Nunito" cs="Nunito"/>
              </a:rPr>
              <a:t>Memahami konsep berpikir komputasional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181470" y="2495550"/>
            <a:ext cx="533386" cy="533399"/>
          </a:xfrm>
          <a:prstGeom prst="roundRect">
            <a:avLst>
              <a:gd name="adj" fmla="val 35710714"/>
            </a:avLst>
          </a:prstGeom>
          <a:solidFill>
            <a:srgbClr val="1399FF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5305292" y="2651448"/>
            <a:ext cx="285742" cy="2216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867253" y="2495550"/>
            <a:ext cx="5714857" cy="742950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1F2937"/>
                </a:solidFill>
                <a:latin typeface="Nunito"/>
                <a:rFonts ascii="Nunito" hAnsi="Nunito" eastAsia="Nunito" cs="Nunito"/>
              </a:rPr>
              <a:t>Mengidentifikasi 4 komponen utama berpikir komputasional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81470" y="3467100"/>
            <a:ext cx="533386" cy="533399"/>
          </a:xfrm>
          <a:prstGeom prst="roundRect">
            <a:avLst>
              <a:gd name="adj" fmla="val 35710714"/>
            </a:avLst>
          </a:prstGeom>
          <a:solidFill>
            <a:srgbClr val="44B54B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5305292" y="3605504"/>
            <a:ext cx="285742" cy="25659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867253" y="3467100"/>
            <a:ext cx="5714857" cy="742950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1F2937"/>
                </a:solidFill>
                <a:latin typeface="Nunito"/>
                <a:rFonts ascii="Nunito" hAnsi="Nunito" eastAsia="Nunito" cs="Nunito"/>
              </a:rPr>
              <a:t>Menerapkan berpikir komputasional untuk memecahkan masalah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81470" y="4438649"/>
            <a:ext cx="533386" cy="533399"/>
          </a:xfrm>
          <a:prstGeom prst="roundRect">
            <a:avLst>
              <a:gd name="adj" fmla="val 35710714"/>
            </a:avLst>
          </a:prstGeom>
          <a:solidFill>
            <a:srgbClr val="1399FF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5305292" y="4582885"/>
            <a:ext cx="285742" cy="24492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867253" y="4438649"/>
            <a:ext cx="5714857" cy="37147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1F2937"/>
                </a:solidFill>
                <a:latin typeface="Nunito"/>
                <a:rFonts ascii="Nunito" hAnsi="Nunito" eastAsia="Nunito" cs="Nunito"/>
              </a:rPr>
              <a:t>Mengembangkan keterampilan berpikir kritis dan logis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181470" y="5200650"/>
            <a:ext cx="533386" cy="533399"/>
          </a:xfrm>
          <a:prstGeom prst="roundRect">
            <a:avLst>
              <a:gd name="adj" fmla="val 35710714"/>
            </a:avLst>
          </a:prstGeom>
          <a:solidFill>
            <a:srgbClr val="44B54B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5305292" y="5350717"/>
            <a:ext cx="285742" cy="23326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867253" y="5200650"/>
            <a:ext cx="5714857" cy="742950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1F2937"/>
                </a:solidFill>
                <a:latin typeface="Nunito"/>
                <a:rFonts ascii="Nunito" hAnsi="Nunito" eastAsia="Nunito" cs="Nunito"/>
              </a:rPr>
              <a:t>Menghubungkan berpikir komputasional dengan kecerdasan artifisial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95249"/>
            <a:ext cx="6333966" cy="5715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44B54B"/>
                </a:solidFill>
                <a:latin typeface="Poppins"/>
                <a:rFonts ascii="Poppins" hAnsi="Poppins" eastAsia="Poppins" cs="Poppins"/>
              </a:rPr>
              <a:t>Apa itu Berpikir Komputasional?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09584" y="1273342"/>
            <a:ext cx="457188" cy="3489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1070" y="1219200"/>
            <a:ext cx="2314517" cy="4572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3120"/>
              </a:lnSpc>
              <a:spcBef>
                <a:spcPts val="0"/>
              </a:spcBef>
              <a:spcAft>
                <a:spcPts val="0"/>
              </a:spcAft>
            </a:pPr>
            <a:r>
              <a:rPr sz="1913" b="1">
                <a:solidFill>
                  <a:srgbClr val="1F2937"/>
                </a:solidFill>
                <a:latin typeface="Poppins"/>
                <a:rFonts ascii="Poppins" hAnsi="Poppins" eastAsia="Poppins" cs="Poppins"/>
              </a:rPr>
              <a:t>Konsep Utama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584" y="2133599"/>
            <a:ext cx="5181470" cy="3743325"/>
          </a:xfrm>
          <a:prstGeom prst="roundRect">
            <a:avLst>
              <a:gd name="adj" fmla="val 8142"/>
            </a:avLst>
          </a:prstGeom>
          <a:gradFill rotWithShape="1">
            <a:gsLst>
              <a:gs pos="0">
                <a:srgbClr val="44B54B"/>
              </a:gs>
              <a:gs pos="100000">
                <a:srgbClr val="1399FF"/>
              </a:gs>
            </a:gsLst>
            <a:lin scaled="0" ang="8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 Same Side Corner Rectangle 5"/>
          <p:cNvSpPr/>
          <p:nvPr/>
        </p:nvSpPr>
        <p:spPr>
          <a:xfrm rot="16200000">
            <a:off x="-1196038" y="3939221"/>
            <a:ext cx="374332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4B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476" y="2438400"/>
            <a:ext cx="4533786" cy="1114425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1560"/>
              </a:spcAft>
            </a:pPr>
            <a:r>
              <a:rPr sz="1435" b="0">
                <a:solidFill>
                  <a:srgbClr val="1F2937"/>
                </a:solidFill>
                <a:latin typeface="Nunito"/>
                <a:rFonts ascii="Nunito" hAnsi="Nunito" eastAsia="Nunito" cs="Nunito"/>
              </a:rPr>
              <a:t> Berpikir komputasional adalah kemampuan berpikir </a:t>
            </a:r>
            <a:r>
              <a:rPr sz="1435" b="1">
                <a:solidFill>
                  <a:srgbClr val="44B54B"/>
                </a:solidFill>
                <a:latin typeface="Nunito"/>
                <a:rFonts ascii="Nunito" hAnsi="Nunito" eastAsia="Nunito" cs="Nunito"/>
              </a:rPr>
              <a:t>logis</a:t>
            </a:r>
            <a:r>
              <a:rPr sz="1435" b="0">
                <a:solidFill>
                  <a:srgbClr val="1F2937"/>
                </a:solidFill>
                <a:latin typeface="Nunito"/>
                <a:rFonts ascii="Nunito" hAnsi="Nunito" eastAsia="Nunito" cs="Nunito"/>
              </a:rPr>
              <a:t> dan </a:t>
            </a:r>
            <a:r>
              <a:rPr sz="1435" b="1">
                <a:solidFill>
                  <a:srgbClr val="1399FF"/>
                </a:solidFill>
                <a:latin typeface="Nunito"/>
                <a:rFonts ascii="Nunito" hAnsi="Nunito" eastAsia="Nunito" cs="Nunito"/>
              </a:rPr>
              <a:t>terstruktur</a:t>
            </a:r>
            <a:r>
              <a:rPr sz="1435" b="0">
                <a:solidFill>
                  <a:srgbClr val="1F2937"/>
                </a:solidFill>
                <a:latin typeface="Nunito"/>
                <a:rFonts ascii="Nunito" hAnsi="Nunito" eastAsia="Nunito" cs="Nunito"/>
              </a:rPr>
              <a:t> untuk memecahkan masalah.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52476" y="3895724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44B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2971" y="3781424"/>
            <a:ext cx="4343291" cy="742950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374151"/>
                </a:solidFill>
                <a:latin typeface="Nunito"/>
                <a:rFonts ascii="Nunito" hAnsi="Nunito" eastAsia="Nunito" cs="Nunito"/>
              </a:rPr>
              <a:t>Memecah masalah menjadi bagian-bagian kecil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52476" y="4791075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44B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2971" y="4676775"/>
            <a:ext cx="3219369" cy="37147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374151"/>
                </a:solidFill>
                <a:latin typeface="Nunito"/>
                <a:rFonts ascii="Nunito" hAnsi="Nunito" eastAsia="Nunito" cs="Nunito"/>
              </a:rPr>
              <a:t>Mengenali pola dan keterkaitan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52476" y="5314950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44B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2971" y="5200650"/>
            <a:ext cx="3447963" cy="37147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374151"/>
                </a:solidFill>
                <a:latin typeface="Nunito"/>
                <a:rFonts ascii="Nunito" hAnsi="Nunito" eastAsia="Nunito" cs="Nunito"/>
              </a:rPr>
              <a:t>Merancang solusi yang sistematis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09584" y="6154510"/>
            <a:ext cx="285742" cy="24492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09624" y="6134100"/>
            <a:ext cx="3276518" cy="2857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4B5563"/>
                </a:solidFill>
                <a:latin typeface="Nunito"/>
                <a:rFonts ascii="Nunito" hAnsi="Nunito" eastAsia="Nunito" cs="Nunito"/>
              </a:rPr>
              <a:t>Keterampilan penting untuk era digital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639" y="1352549"/>
            <a:ext cx="5181470" cy="4952999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95249"/>
            <a:ext cx="8658008" cy="5715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44B54B"/>
                </a:solidFill>
                <a:latin typeface="Poppins"/>
                <a:rFonts ascii="Poppins" hAnsi="Poppins" eastAsia="Poppins" cs="Poppins"/>
              </a:rPr>
              <a:t>4 Komponen Utama Berpikir Komputasional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584" y="1104900"/>
            <a:ext cx="5333866" cy="2571750"/>
          </a:xfrm>
          <a:prstGeom prst="roundRect">
            <a:avLst>
              <a:gd name="adj" fmla="val 17777"/>
            </a:avLst>
          </a:prstGeom>
          <a:gradFill rotWithShape="1">
            <a:gsLst>
              <a:gs pos="0">
                <a:srgbClr val="44B54B"/>
              </a:gs>
              <a:gs pos="100000">
                <a:srgbClr val="3A9D41"/>
              </a:gs>
            </a:gsLst>
            <a:lin scaled="0" ang="8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914377" y="1476577"/>
            <a:ext cx="571485" cy="4377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38259" y="1466849"/>
            <a:ext cx="2038299" cy="4572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3120"/>
              </a:lnSpc>
              <a:spcBef>
                <a:spcPts val="0"/>
              </a:spcBef>
              <a:spcAft>
                <a:spcPts val="0"/>
              </a:spcAft>
            </a:pPr>
            <a:r>
              <a:rPr sz="1913" b="1">
                <a:solidFill>
                  <a:srgbClr val="FFFFFF"/>
                </a:solidFill>
                <a:latin typeface="Poppins"/>
                <a:rFonts ascii="Poppins" hAnsi="Poppins" eastAsia="Poppins" cs="Poppins"/>
              </a:rPr>
              <a:t>Dekomposisi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377" y="2133599"/>
            <a:ext cx="4724281" cy="685800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1315" b="0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Memecah masalah menjadi bagian-bagian kecil yang lebih mudah dikelola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377" y="3333749"/>
            <a:ext cx="609584" cy="38100"/>
          </a:xfrm>
          <a:prstGeom prst="roundRect">
            <a:avLst>
              <a:gd name="adj" fmla="val 499950000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48243" y="1104900"/>
            <a:ext cx="5333866" cy="2571750"/>
          </a:xfrm>
          <a:prstGeom prst="roundRect">
            <a:avLst>
              <a:gd name="adj" fmla="val 17777"/>
            </a:avLst>
          </a:prstGeom>
          <a:gradFill rotWithShape="1">
            <a:gsLst>
              <a:gs pos="0">
                <a:srgbClr val="1399FF"/>
              </a:gs>
              <a:gs pos="100000">
                <a:srgbClr val="0D7ACC"/>
              </a:gs>
            </a:gsLst>
            <a:lin scaled="0" ang="8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553036" y="1455298"/>
            <a:ext cx="571485" cy="48030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76918" y="1466849"/>
            <a:ext cx="2638359" cy="4572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3120"/>
              </a:lnSpc>
              <a:spcBef>
                <a:spcPts val="0"/>
              </a:spcBef>
              <a:spcAft>
                <a:spcPts val="0"/>
              </a:spcAft>
            </a:pPr>
            <a:r>
              <a:rPr sz="1913" b="1">
                <a:solidFill>
                  <a:srgbClr val="FFFFFF"/>
                </a:solidFill>
                <a:latin typeface="Poppins"/>
                <a:rFonts ascii="Poppins" hAnsi="Poppins" eastAsia="Poppins" cs="Poppins"/>
              </a:rPr>
              <a:t>Pengenalan Pola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3036" y="2133599"/>
            <a:ext cx="4724281" cy="685800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1315" b="0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Menemukan kesamaan dan keterkaitan dalam berbagai masalah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53036" y="3333749"/>
            <a:ext cx="609584" cy="38100"/>
          </a:xfrm>
          <a:prstGeom prst="roundRect">
            <a:avLst>
              <a:gd name="adj" fmla="val 499950000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09584" y="3981449"/>
            <a:ext cx="5333866" cy="2571750"/>
          </a:xfrm>
          <a:prstGeom prst="roundRect">
            <a:avLst>
              <a:gd name="adj" fmla="val 17777"/>
            </a:avLst>
          </a:prstGeom>
          <a:gradFill rotWithShape="1">
            <a:gsLst>
              <a:gs pos="0">
                <a:srgbClr val="FF9800"/>
              </a:gs>
              <a:gs pos="100000">
                <a:srgbClr val="E68900"/>
              </a:gs>
            </a:gsLst>
            <a:lin scaled="0" ang="8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914377" y="4307529"/>
            <a:ext cx="571485" cy="52894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638259" y="4343400"/>
            <a:ext cx="1514437" cy="4572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3120"/>
              </a:lnSpc>
              <a:spcBef>
                <a:spcPts val="0"/>
              </a:spcBef>
              <a:spcAft>
                <a:spcPts val="0"/>
              </a:spcAft>
            </a:pPr>
            <a:r>
              <a:rPr sz="1913" b="1">
                <a:solidFill>
                  <a:srgbClr val="FFFFFF"/>
                </a:solidFill>
                <a:latin typeface="Poppins"/>
                <a:rFonts ascii="Poppins" hAnsi="Poppins" eastAsia="Poppins" cs="Poppins"/>
              </a:rPr>
              <a:t>Abstraksi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377" y="5010149"/>
            <a:ext cx="4724281" cy="685800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1315" b="0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Mengidentifikasi informasi penting dan mengabaikan detail yang tidak perlu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377" y="6210299"/>
            <a:ext cx="609584" cy="38100"/>
          </a:xfrm>
          <a:prstGeom prst="roundRect">
            <a:avLst>
              <a:gd name="adj" fmla="val 499950000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248243" y="3981449"/>
            <a:ext cx="5333866" cy="2571750"/>
          </a:xfrm>
          <a:prstGeom prst="roundRect">
            <a:avLst>
              <a:gd name="adj" fmla="val 17777"/>
            </a:avLst>
          </a:prstGeom>
          <a:gradFill rotWithShape="1">
            <a:gsLst>
              <a:gs pos="0">
                <a:srgbClr val="E91E63"/>
              </a:gs>
              <a:gs pos="100000">
                <a:srgbClr val="C2185B"/>
              </a:gs>
            </a:gsLst>
            <a:lin scaled="0" ang="8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553036" y="4353127"/>
            <a:ext cx="571485" cy="43774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276918" y="4343400"/>
            <a:ext cx="1590635" cy="4572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3120"/>
              </a:lnSpc>
              <a:spcBef>
                <a:spcPts val="0"/>
              </a:spcBef>
              <a:spcAft>
                <a:spcPts val="0"/>
              </a:spcAft>
            </a:pPr>
            <a:r>
              <a:rPr sz="1913" b="1">
                <a:solidFill>
                  <a:srgbClr val="FFFFFF"/>
                </a:solidFill>
                <a:latin typeface="Poppins"/>
                <a:rFonts ascii="Poppins" hAnsi="Poppins" eastAsia="Poppins" cs="Poppins"/>
              </a:rPr>
              <a:t>Algoritma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53036" y="5010149"/>
            <a:ext cx="4724281" cy="685800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1315" b="0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Merancang langkah-langkah solusi yang sistematis dan terstruktur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53036" y="6210299"/>
            <a:ext cx="609584" cy="38100"/>
          </a:xfrm>
          <a:prstGeom prst="roundRect">
            <a:avLst>
              <a:gd name="adj" fmla="val 499950000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09584" y="206542"/>
            <a:ext cx="457188" cy="3489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169" y="95249"/>
            <a:ext cx="2543111" cy="5715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44B54B"/>
                </a:solidFill>
                <a:latin typeface="Poppins"/>
                <a:rFonts ascii="Poppins" hAnsi="Poppins" eastAsia="Poppins" cs="Poppins"/>
              </a:rPr>
              <a:t>Dekomposisi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584" y="1066799"/>
            <a:ext cx="6400639" cy="1676400"/>
          </a:xfrm>
          <a:prstGeom prst="roundRect">
            <a:avLst>
              <a:gd name="adj" fmla="val 18181"/>
            </a:avLst>
          </a:prstGeom>
          <a:gradFill rotWithShape="1">
            <a:gsLst>
              <a:gs pos="0">
                <a:srgbClr val="44B54B"/>
              </a:gs>
              <a:gs pos="100000">
                <a:srgbClr val="3A9D41"/>
              </a:gs>
            </a:gsLst>
            <a:lin scaled="0" ang="108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838179" y="1382485"/>
            <a:ext cx="285742" cy="2449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38219" y="1295399"/>
            <a:ext cx="5543411" cy="4000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520"/>
              </a:spcAft>
            </a:pPr>
            <a:r>
              <a:rPr sz="1674" b="1">
                <a:solidFill>
                  <a:srgbClr val="FFFFFF"/>
                </a:solidFill>
                <a:latin typeface="Poppins"/>
                <a:rFonts ascii="Poppins" hAnsi="Poppins" eastAsia="Poppins" cs="Poppins"/>
              </a:rPr>
              <a:t>Definisi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8219" y="1771650"/>
            <a:ext cx="5543411" cy="742950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Memecah masalah kompleks menjadi bagian-bagian kecil yang lebih mudah dipahami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584" y="3047999"/>
            <a:ext cx="6400639" cy="4000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1040"/>
              </a:spcAft>
            </a:pPr>
            <a:r>
              <a:rPr sz="1674" b="1">
                <a:solidFill>
                  <a:srgbClr val="1F2937"/>
                </a:solidFill>
                <a:latin typeface="Poppins"/>
                <a:rFonts ascii="Poppins" hAnsi="Poppins" eastAsia="Poppins" cs="Poppins"/>
              </a:rPr>
              <a:t>Contoh Praktis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584" y="3600450"/>
            <a:ext cx="6400639" cy="2990849"/>
          </a:xfrm>
          <a:prstGeom prst="roundRect">
            <a:avLst>
              <a:gd name="adj" fmla="val 10191"/>
            </a:avLst>
          </a:prstGeom>
          <a:solidFill>
            <a:srgbClr val="F9FA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 Same Side Corner Rectangle 9"/>
          <p:cNvSpPr/>
          <p:nvPr/>
        </p:nvSpPr>
        <p:spPr>
          <a:xfrm rot="16200000">
            <a:off x="-819800" y="5029834"/>
            <a:ext cx="299084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39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76278" y="3952874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44B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28674" y="3829050"/>
            <a:ext cx="1409664" cy="3143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1315" b="1">
                <a:solidFill>
                  <a:srgbClr val="1F2937"/>
                </a:solidFill>
                <a:latin typeface="Nunito"/>
                <a:rFonts ascii="Nunito" hAnsi="Nunito" eastAsia="Nunito" cs="Nunito"/>
              </a:rPr>
              <a:t>Masalah Besar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6278" y="4229100"/>
            <a:ext cx="5905352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374151"/>
                </a:solidFill>
                <a:latin typeface="Nunito"/>
                <a:rFonts ascii="Nunito" hAnsi="Nunito" eastAsia="Nunito" cs="Nunito"/>
              </a:rPr>
              <a:t>Menulis esai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76278" y="4838699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139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28674" y="4724399"/>
            <a:ext cx="1219169" cy="3143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1315" b="1">
                <a:solidFill>
                  <a:srgbClr val="1F2937"/>
                </a:solidFill>
                <a:latin typeface="Nunito"/>
                <a:rFonts ascii="Nunito" hAnsi="Nunito" eastAsia="Nunito" cs="Nunito"/>
              </a:rPr>
              <a:t>Dekomposisi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28674" y="5162550"/>
            <a:ext cx="228594" cy="228600"/>
          </a:xfrm>
          <a:prstGeom prst="roundRect">
            <a:avLst>
              <a:gd name="adj" fmla="val 83325000"/>
            </a:avLst>
          </a:prstGeom>
          <a:solidFill>
            <a:srgbClr val="44B54B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28674" y="5162550"/>
            <a:ext cx="228594" cy="2286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1">
                <a:solidFill>
                  <a:srgbClr val="44B54B"/>
                </a:solidFill>
                <a:latin typeface="Nunito"/>
                <a:rFonts ascii="Nunito" hAnsi="Nunito" eastAsia="Nunito" cs="Nunito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33466" y="5105400"/>
            <a:ext cx="1514437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374151"/>
                </a:solidFill>
                <a:latin typeface="Nunito"/>
                <a:rFonts ascii="Nunito" hAnsi="Nunito" eastAsia="Nunito" cs="Nunito"/>
              </a:rPr>
              <a:t>Tentukan topik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962300" y="5162550"/>
            <a:ext cx="228594" cy="228600"/>
          </a:xfrm>
          <a:prstGeom prst="roundRect">
            <a:avLst>
              <a:gd name="adj" fmla="val 83325000"/>
            </a:avLst>
          </a:prstGeom>
          <a:solidFill>
            <a:srgbClr val="44B54B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962300" y="5162550"/>
            <a:ext cx="228594" cy="2286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1">
                <a:solidFill>
                  <a:srgbClr val="44B54B"/>
                </a:solidFill>
                <a:latin typeface="Nunito"/>
                <a:rFonts ascii="Nunito" hAnsi="Nunito" eastAsia="Nunito" cs="Nunito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67093" y="5105400"/>
            <a:ext cx="1476338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374151"/>
                </a:solidFill>
                <a:latin typeface="Nunito"/>
                <a:rFonts ascii="Nunito" hAnsi="Nunito" eastAsia="Nunito" cs="Nunito"/>
              </a:rPr>
              <a:t>Buat kerangka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28674" y="5619750"/>
            <a:ext cx="228594" cy="228600"/>
          </a:xfrm>
          <a:prstGeom prst="roundRect">
            <a:avLst>
              <a:gd name="adj" fmla="val 83325000"/>
            </a:avLst>
          </a:prstGeom>
          <a:solidFill>
            <a:srgbClr val="44B54B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28674" y="5619750"/>
            <a:ext cx="228594" cy="2286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1">
                <a:solidFill>
                  <a:srgbClr val="44B54B"/>
                </a:solidFill>
                <a:latin typeface="Nunito"/>
                <a:rFonts ascii="Nunito" hAnsi="Nunito" eastAsia="Nunito" cs="Nunito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33466" y="5562600"/>
            <a:ext cx="1885902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374151"/>
                </a:solidFill>
                <a:latin typeface="Nunito"/>
                <a:rFonts ascii="Nunito" hAnsi="Nunito" eastAsia="Nunito" cs="Nunito"/>
              </a:rPr>
              <a:t>Tulis pendahuluan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962300" y="5619750"/>
            <a:ext cx="228594" cy="228600"/>
          </a:xfrm>
          <a:prstGeom prst="roundRect">
            <a:avLst>
              <a:gd name="adj" fmla="val 83325000"/>
            </a:avLst>
          </a:prstGeom>
          <a:solidFill>
            <a:srgbClr val="44B54B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962300" y="5619750"/>
            <a:ext cx="228594" cy="2286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1">
                <a:solidFill>
                  <a:srgbClr val="44B54B"/>
                </a:solidFill>
                <a:latin typeface="Nunito"/>
                <a:rFonts ascii="Nunito" hAnsi="Nunito" eastAsia="Nunito" cs="Nunito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67093" y="5562600"/>
            <a:ext cx="752456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374151"/>
                </a:solidFill>
                <a:latin typeface="Nunito"/>
                <a:rFonts ascii="Nunito" hAnsi="Nunito" eastAsia="Nunito" cs="Nunito"/>
              </a:rPr>
              <a:t>Tulis isi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028674" y="6076950"/>
            <a:ext cx="228594" cy="228600"/>
          </a:xfrm>
          <a:prstGeom prst="roundRect">
            <a:avLst>
              <a:gd name="adj" fmla="val 83325000"/>
            </a:avLst>
          </a:prstGeom>
          <a:solidFill>
            <a:srgbClr val="44B54B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28674" y="6076950"/>
            <a:ext cx="228594" cy="2286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1">
                <a:solidFill>
                  <a:srgbClr val="44B54B"/>
                </a:solidFill>
                <a:latin typeface="Nunito"/>
                <a:rFonts ascii="Nunito" hAnsi="Nunito" eastAsia="Nunito" cs="Nunito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33466" y="6019800"/>
            <a:ext cx="1390615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374151"/>
                </a:solidFill>
                <a:latin typeface="Nunito"/>
                <a:rFonts ascii="Nunito" hAnsi="Nunito" eastAsia="Nunito" cs="Nunito"/>
              </a:rPr>
              <a:t>Tulis penutup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19809" y="1352549"/>
            <a:ext cx="3962300" cy="4952999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9591435" y="5943600"/>
            <a:ext cx="2143071" cy="514350"/>
          </a:xfrm>
          <a:prstGeom prst="roundRect">
            <a:avLst>
              <a:gd name="adj" fmla="val 44444"/>
            </a:avLst>
          </a:prstGeom>
          <a:solidFill>
            <a:srgbClr val="44B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820029" y="6057900"/>
            <a:ext cx="1685882" cy="2857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Contoh Kolaboratif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09584" y="188494"/>
            <a:ext cx="457188" cy="3850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169" y="95249"/>
            <a:ext cx="3295567" cy="5715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44B54B"/>
                </a:solidFill>
                <a:latin typeface="Poppins"/>
                <a:rFonts ascii="Poppins" hAnsi="Poppins" eastAsia="Poppins" cs="Poppins"/>
              </a:rPr>
              <a:t>Pengenalan Pola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584" y="1314450"/>
            <a:ext cx="6400639" cy="1676400"/>
          </a:xfrm>
          <a:prstGeom prst="roundRect">
            <a:avLst>
              <a:gd name="adj" fmla="val 18181"/>
            </a:avLst>
          </a:prstGeom>
          <a:gradFill rotWithShape="1">
            <a:gsLst>
              <a:gs pos="0">
                <a:srgbClr val="1399FF"/>
              </a:gs>
              <a:gs pos="100000">
                <a:srgbClr val="0D7ACC"/>
              </a:gs>
            </a:gsLst>
            <a:lin scaled="0" ang="108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838179" y="1641798"/>
            <a:ext cx="285742" cy="2216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38219" y="1543050"/>
            <a:ext cx="5543411" cy="4000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520"/>
              </a:spcAft>
            </a:pPr>
            <a:r>
              <a:rPr sz="1674" b="1">
                <a:solidFill>
                  <a:srgbClr val="FFFFFF"/>
                </a:solidFill>
                <a:latin typeface="Poppins"/>
                <a:rFonts ascii="Poppins" hAnsi="Poppins" eastAsia="Poppins" cs="Poppins"/>
              </a:rPr>
              <a:t>Definisi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8219" y="2019299"/>
            <a:ext cx="5543411" cy="742950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Menemukan kesamaan, perbedaan, dan keterkaitan antar masalah atau data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584" y="3295650"/>
            <a:ext cx="6400639" cy="4000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1040"/>
              </a:spcAft>
            </a:pPr>
            <a:r>
              <a:rPr sz="1674" b="1">
                <a:solidFill>
                  <a:srgbClr val="1F2937"/>
                </a:solidFill>
                <a:latin typeface="Poppins"/>
                <a:rFonts ascii="Poppins" hAnsi="Poppins" eastAsia="Poppins" cs="Poppins"/>
              </a:rPr>
              <a:t>Contoh Pola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584" y="3848099"/>
            <a:ext cx="6400639" cy="1181099"/>
          </a:xfrm>
          <a:prstGeom prst="roundRect">
            <a:avLst>
              <a:gd name="adj" fmla="val 25806"/>
            </a:avLst>
          </a:prstGeom>
          <a:solidFill>
            <a:srgbClr val="F9FA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 Same Side Corner Rectangle 9"/>
          <p:cNvSpPr/>
          <p:nvPr/>
        </p:nvSpPr>
        <p:spPr>
          <a:xfrm rot="16200000">
            <a:off x="85075" y="4372608"/>
            <a:ext cx="11810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4B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838179" y="4121467"/>
            <a:ext cx="228594" cy="17716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42971" y="4038599"/>
            <a:ext cx="1752556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1F2937"/>
                </a:solidFill>
                <a:latin typeface="Nunito"/>
                <a:rFonts ascii="Nunito" hAnsi="Nunito" eastAsia="Nunito" cs="Nunito"/>
              </a:rPr>
              <a:t>Pola Matematika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179" y="4495799"/>
            <a:ext cx="5981550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374151"/>
                </a:solidFill>
                <a:latin typeface="Nunito"/>
                <a:rFonts ascii="Nunito" hAnsi="Nunito" eastAsia="Nunito" cs="Nunito"/>
              </a:rPr>
              <a:t> 2, 4, 6, 8, ... </a:t>
            </a:r>
            <a:r>
              <a:rPr sz="1315" b="0">
                <a:solidFill>
                  <a:srgbClr val="4B5563"/>
                </a:solidFill>
                <a:latin typeface="Nunito"/>
                <a:rFonts ascii="Nunito" hAnsi="Nunito" eastAsia="Nunito" cs="Nunito"/>
              </a:rPr>
              <a:t>(selisih 2)</a:t>
            </a:r>
            <a:r>
              <a:rPr sz="1435" b="0">
                <a:solidFill>
                  <a:srgbClr val="374151"/>
                </a:solidFill>
                <a:latin typeface="Nunito"/>
                <a:rFonts ascii="Nunito" hAnsi="Nunito" eastAsia="Nunito" cs="Nunito"/>
              </a:rPr>
              <a:t> 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9584" y="5181599"/>
            <a:ext cx="6400639" cy="1181099"/>
          </a:xfrm>
          <a:prstGeom prst="roundRect">
            <a:avLst>
              <a:gd name="adj" fmla="val 25806"/>
            </a:avLst>
          </a:prstGeom>
          <a:solidFill>
            <a:srgbClr val="F9FA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 Same Side Corner Rectangle 14"/>
          <p:cNvSpPr/>
          <p:nvPr/>
        </p:nvSpPr>
        <p:spPr>
          <a:xfrm rot="16200000">
            <a:off x="85075" y="5706108"/>
            <a:ext cx="11810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39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838179" y="5444966"/>
            <a:ext cx="228594" cy="19716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42971" y="5372100"/>
            <a:ext cx="1457288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1F2937"/>
                </a:solidFill>
                <a:latin typeface="Nunito"/>
                <a:rFonts ascii="Nunito" hAnsi="Nunito" eastAsia="Nunito" cs="Nunito"/>
              </a:rPr>
              <a:t>Pola Rutinitas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8179" y="5829300"/>
            <a:ext cx="5981550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374151"/>
                </a:solidFill>
                <a:latin typeface="Nunito"/>
                <a:rFonts ascii="Nunito" hAnsi="Nunito" eastAsia="Nunito" cs="Nunito"/>
              </a:rPr>
              <a:t>Bangun → Sarapan → Berangkat Sekolah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19809" y="1352549"/>
            <a:ext cx="3962300" cy="4952999"/>
          </a:xfrm>
          <a:prstGeom prst="roundRect">
            <a:avLst>
              <a:gd name="adj" fmla="val 7692"/>
            </a:avLst>
          </a:prstGeom>
          <a:solidFill>
            <a:srgbClr val="F9FA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619809" y="1352549"/>
            <a:ext cx="3962300" cy="4952999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9858128" y="5943600"/>
            <a:ext cx="1876378" cy="514350"/>
          </a:xfrm>
          <a:prstGeom prst="roundRect">
            <a:avLst>
              <a:gd name="adj" fmla="val 44444"/>
            </a:avLst>
          </a:prstGeom>
          <a:solidFill>
            <a:srgbClr val="139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86722" y="6057900"/>
            <a:ext cx="1419189" cy="2857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Identifikasi Pola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09584" y="167439"/>
            <a:ext cx="457188" cy="4271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169" y="95249"/>
            <a:ext cx="1885902" cy="5715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44B54B"/>
                </a:solidFill>
                <a:latin typeface="Poppins"/>
                <a:rFonts ascii="Poppins" hAnsi="Poppins" eastAsia="Poppins" cs="Poppins"/>
              </a:rPr>
              <a:t>Abstraksi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584" y="1314450"/>
            <a:ext cx="6400639" cy="1676400"/>
          </a:xfrm>
          <a:prstGeom prst="roundRect">
            <a:avLst>
              <a:gd name="adj" fmla="val 18181"/>
            </a:avLst>
          </a:prstGeom>
          <a:gradFill rotWithShape="1">
            <a:gsLst>
              <a:gs pos="0">
                <a:srgbClr val="FF9800"/>
              </a:gs>
              <a:gs pos="100000">
                <a:srgbClr val="E68900"/>
              </a:gs>
            </a:gsLst>
            <a:lin scaled="0" ang="108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838179" y="1656378"/>
            <a:ext cx="285742" cy="1924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38219" y="1543050"/>
            <a:ext cx="5543411" cy="4000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520"/>
              </a:spcAft>
            </a:pPr>
            <a:r>
              <a:rPr sz="1674" b="1">
                <a:solidFill>
                  <a:srgbClr val="FFFFFF"/>
                </a:solidFill>
                <a:latin typeface="Poppins"/>
                <a:rFonts ascii="Poppins" hAnsi="Poppins" eastAsia="Poppins" cs="Poppins"/>
              </a:rPr>
              <a:t>Definisi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8219" y="2019299"/>
            <a:ext cx="5543411" cy="742950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Mengidentifikasi informasi penting dan mengabaikan detail yang tidak relevan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584" y="3295650"/>
            <a:ext cx="6400639" cy="4000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1040"/>
              </a:spcAft>
            </a:pPr>
            <a:r>
              <a:rPr sz="1674" b="1">
                <a:solidFill>
                  <a:srgbClr val="1F2937"/>
                </a:solidFill>
                <a:latin typeface="Poppins"/>
                <a:rFonts ascii="Poppins" hAnsi="Poppins" eastAsia="Poppins" cs="Poppins"/>
              </a:rPr>
              <a:t>Contoh: Membuat Peta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584" y="3848099"/>
            <a:ext cx="6400639" cy="1181099"/>
          </a:xfrm>
          <a:prstGeom prst="roundRect">
            <a:avLst>
              <a:gd name="adj" fmla="val 25806"/>
            </a:avLst>
          </a:prstGeom>
          <a:solidFill>
            <a:srgbClr val="F9FA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 Same Side Corner Rectangle 9"/>
          <p:cNvSpPr/>
          <p:nvPr/>
        </p:nvSpPr>
        <p:spPr>
          <a:xfrm rot="16200000">
            <a:off x="85075" y="4372608"/>
            <a:ext cx="11810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4B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838179" y="4112895"/>
            <a:ext cx="228594" cy="19430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42971" y="4038599"/>
            <a:ext cx="1133446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1F2937"/>
                </a:solidFill>
                <a:latin typeface="Nunito"/>
                <a:rFonts ascii="Nunito" hAnsi="Nunito" eastAsia="Nunito" cs="Nunito"/>
              </a:rPr>
              <a:t>Disertakan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42971" y="4629150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44B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95367" y="4495799"/>
            <a:ext cx="1219169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374151"/>
                </a:solidFill>
                <a:latin typeface="Nunito"/>
                <a:rFonts ascii="Nunito" hAnsi="Nunito" eastAsia="Nunito" cs="Nunito"/>
              </a:rPr>
              <a:t>Jalan utama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076498" y="4629150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44B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228894" y="4495799"/>
            <a:ext cx="1657308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374151"/>
                </a:solidFill>
                <a:latin typeface="Nunito"/>
                <a:rFonts ascii="Nunito" hAnsi="Nunito" eastAsia="Nunito" cs="Nunito"/>
              </a:rPr>
              <a:t>Gedung penting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0499" y="4629150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44B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152896" y="4495799"/>
            <a:ext cx="1019149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374151"/>
                </a:solidFill>
                <a:latin typeface="Nunito"/>
                <a:rFonts ascii="Nunito" hAnsi="Nunito" eastAsia="Nunito" cs="Nunito"/>
              </a:rPr>
              <a:t>Landmark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9584" y="5181599"/>
            <a:ext cx="6400639" cy="1181099"/>
          </a:xfrm>
          <a:prstGeom prst="roundRect">
            <a:avLst>
              <a:gd name="adj" fmla="val 25806"/>
            </a:avLst>
          </a:prstGeom>
          <a:solidFill>
            <a:srgbClr val="F9FA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 Same Side Corner Rectangle 19"/>
          <p:cNvSpPr/>
          <p:nvPr/>
        </p:nvSpPr>
        <p:spPr>
          <a:xfrm rot="16200000">
            <a:off x="85075" y="5706108"/>
            <a:ext cx="11810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9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838179" y="5446394"/>
            <a:ext cx="228594" cy="19430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142971" y="5372100"/>
            <a:ext cx="1038199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1F2937"/>
                </a:solidFill>
                <a:latin typeface="Nunito"/>
                <a:rFonts ascii="Nunito" hAnsi="Nunito" eastAsia="Nunito" cs="Nunito"/>
              </a:rPr>
              <a:t>Diabaikan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142971" y="5962650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9CA3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295367" y="5829300"/>
            <a:ext cx="657208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4B5563"/>
                </a:solidFill>
                <a:latin typeface="Nunito"/>
                <a:rFonts ascii="Nunito" hAnsi="Nunito" eastAsia="Nunito" cs="Nunito"/>
              </a:rPr>
              <a:t>Pohon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076498" y="5962650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9CA3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228894" y="5829300"/>
            <a:ext cx="1257268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4B5563"/>
                </a:solidFill>
                <a:latin typeface="Nunito"/>
                <a:rFonts ascii="Nunito" hAnsi="Nunito" eastAsia="Nunito" cs="Nunito"/>
              </a:rPr>
              <a:t>Lampu jalan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000499" y="5962650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9CA3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152896" y="5829300"/>
            <a:ext cx="1638259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4B5563"/>
                </a:solidFill>
                <a:latin typeface="Nunito"/>
                <a:rFonts ascii="Nunito" hAnsi="Nunito" eastAsia="Nunito" cs="Nunito"/>
              </a:rPr>
              <a:t>Detail arsitektur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19809" y="1352549"/>
            <a:ext cx="3962300" cy="4952999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9658108" y="5943600"/>
            <a:ext cx="2076398" cy="514350"/>
          </a:xfrm>
          <a:prstGeom prst="roundRect">
            <a:avLst>
              <a:gd name="adj" fmla="val 44444"/>
            </a:avLst>
          </a:prstGeom>
          <a:solidFill>
            <a:srgbClr val="FF9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886702" y="6057900"/>
            <a:ext cx="1619209" cy="2857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Fokus pada Esensi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09584" y="206542"/>
            <a:ext cx="457188" cy="3489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169" y="95249"/>
            <a:ext cx="1990675" cy="5715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44B54B"/>
                </a:solidFill>
                <a:latin typeface="Poppins"/>
                <a:rFonts ascii="Poppins" hAnsi="Poppins" eastAsia="Poppins" cs="Poppins"/>
              </a:rPr>
              <a:t>Algoritma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584" y="1428750"/>
            <a:ext cx="6400639" cy="1676400"/>
          </a:xfrm>
          <a:prstGeom prst="roundRect">
            <a:avLst>
              <a:gd name="adj" fmla="val 18181"/>
            </a:avLst>
          </a:prstGeom>
          <a:gradFill rotWithShape="1">
            <a:gsLst>
              <a:gs pos="0">
                <a:srgbClr val="E91E63"/>
              </a:gs>
              <a:gs pos="100000">
                <a:srgbClr val="C2185B"/>
              </a:gs>
            </a:gsLst>
            <a:lin scaled="0" ang="108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838179" y="1744435"/>
            <a:ext cx="285742" cy="2449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38219" y="1657350"/>
            <a:ext cx="5543411" cy="4000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520"/>
              </a:spcAft>
            </a:pPr>
            <a:r>
              <a:rPr sz="1674" b="1">
                <a:solidFill>
                  <a:srgbClr val="FFFFFF"/>
                </a:solidFill>
                <a:latin typeface="Poppins"/>
                <a:rFonts ascii="Poppins" hAnsi="Poppins" eastAsia="Poppins" cs="Poppins"/>
              </a:rPr>
              <a:t>Definisi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8219" y="2133599"/>
            <a:ext cx="5543411" cy="742950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Serangkaian langkah-langkah sistematis untuk menyelesaikan masalah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584" y="3333749"/>
            <a:ext cx="6400639" cy="4000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1040"/>
              </a:spcAft>
            </a:pPr>
            <a:r>
              <a:rPr sz="1674" b="1">
                <a:solidFill>
                  <a:srgbClr val="1F2937"/>
                </a:solidFill>
                <a:latin typeface="Poppins"/>
                <a:rFonts ascii="Poppins" hAnsi="Poppins" eastAsia="Poppins" cs="Poppins"/>
              </a:rPr>
              <a:t>Contoh: Membuat Mie Instan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584" y="3886200"/>
            <a:ext cx="380990" cy="380999"/>
          </a:xfrm>
          <a:prstGeom prst="roundRect">
            <a:avLst>
              <a:gd name="adj" fmla="val 49995000"/>
            </a:avLst>
          </a:prstGeom>
          <a:solidFill>
            <a:srgbClr val="44B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584" y="3886200"/>
            <a:ext cx="380990" cy="3809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4872" y="3886200"/>
            <a:ext cx="2724081" cy="3809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374151"/>
                </a:solidFill>
                <a:latin typeface="Nunito"/>
                <a:rFonts ascii="Nunito" hAnsi="Nunito" eastAsia="Nunito" cs="Nunito"/>
              </a:rPr>
              <a:t>Rebus air hingga mendidih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9584" y="4381499"/>
            <a:ext cx="380990" cy="380999"/>
          </a:xfrm>
          <a:prstGeom prst="roundRect">
            <a:avLst>
              <a:gd name="adj" fmla="val 49995000"/>
            </a:avLst>
          </a:prstGeom>
          <a:solidFill>
            <a:srgbClr val="44B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9584" y="4381499"/>
            <a:ext cx="380990" cy="3809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4872" y="4381499"/>
            <a:ext cx="1466813" cy="3809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374151"/>
                </a:solidFill>
                <a:latin typeface="Nunito"/>
                <a:rFonts ascii="Nunito" hAnsi="Nunito" eastAsia="Nunito" cs="Nunito"/>
              </a:rPr>
              <a:t>Masukkan mie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9584" y="4876800"/>
            <a:ext cx="380990" cy="380999"/>
          </a:xfrm>
          <a:prstGeom prst="roundRect">
            <a:avLst>
              <a:gd name="adj" fmla="val 49995000"/>
            </a:avLst>
          </a:prstGeom>
          <a:solidFill>
            <a:srgbClr val="44B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9584" y="4876800"/>
            <a:ext cx="380990" cy="3809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4872" y="4876800"/>
            <a:ext cx="1609684" cy="3809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374151"/>
                </a:solidFill>
                <a:latin typeface="Nunito"/>
                <a:rFonts ascii="Nunito" hAnsi="Nunito" eastAsia="Nunito" cs="Nunito"/>
              </a:rPr>
              <a:t>Tunggu 3 menit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9584" y="5372100"/>
            <a:ext cx="380990" cy="380999"/>
          </a:xfrm>
          <a:prstGeom prst="roundRect">
            <a:avLst>
              <a:gd name="adj" fmla="val 49995000"/>
            </a:avLst>
          </a:prstGeom>
          <a:solidFill>
            <a:srgbClr val="44B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9584" y="5372100"/>
            <a:ext cx="380990" cy="3809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4872" y="5372100"/>
            <a:ext cx="790555" cy="3809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374151"/>
                </a:solidFill>
                <a:latin typeface="Nunito"/>
                <a:rFonts ascii="Nunito" hAnsi="Nunito" eastAsia="Nunito" cs="Nunito"/>
              </a:rPr>
              <a:t>Bumbui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9584" y="5867399"/>
            <a:ext cx="380990" cy="380999"/>
          </a:xfrm>
          <a:prstGeom prst="roundRect">
            <a:avLst>
              <a:gd name="adj" fmla="val 49995000"/>
            </a:avLst>
          </a:prstGeom>
          <a:solidFill>
            <a:srgbClr val="44B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09584" y="5867399"/>
            <a:ext cx="380990" cy="3809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4872" y="5867399"/>
            <a:ext cx="1400139" cy="3809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374151"/>
                </a:solidFill>
                <a:latin typeface="Nunito"/>
                <a:rFonts ascii="Nunito" hAnsi="Nunito" eastAsia="Nunito" cs="Nunito"/>
              </a:rPr>
              <a:t>Siap disajikan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19809" y="1352549"/>
            <a:ext cx="3962300" cy="4952999"/>
          </a:xfrm>
          <a:prstGeom prst="roundRect">
            <a:avLst>
              <a:gd name="adj" fmla="val 7692"/>
            </a:avLst>
          </a:prstGeom>
          <a:solidFill>
            <a:srgbClr val="F9FA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7619809" y="1352549"/>
            <a:ext cx="3962300" cy="4952999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9543811" y="5943600"/>
            <a:ext cx="2190695" cy="514350"/>
          </a:xfrm>
          <a:prstGeom prst="roundRect">
            <a:avLst>
              <a:gd name="adj" fmla="val 44444"/>
            </a:avLst>
          </a:prstGeom>
          <a:solidFill>
            <a:srgbClr val="E91E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772405" y="6057900"/>
            <a:ext cx="1733506" cy="2857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Langkah Sistematis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09584" y="191502"/>
            <a:ext cx="457188" cy="3789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169" y="95249"/>
            <a:ext cx="6886402" cy="5715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44B54B"/>
                </a:solidFill>
                <a:latin typeface="Poppins"/>
                <a:rFonts ascii="Poppins" hAnsi="Poppins" eastAsia="Poppins" cs="Poppins"/>
              </a:rPr>
              <a:t>Penerapan Berpikir Komputasional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584" y="1390650"/>
            <a:ext cx="6400639" cy="1104900"/>
          </a:xfrm>
          <a:prstGeom prst="roundRect">
            <a:avLst>
              <a:gd name="adj" fmla="val 20689"/>
            </a:avLst>
          </a:prstGeom>
          <a:gradFill rotWithShape="1">
            <a:gsLst>
              <a:gs pos="0">
                <a:srgbClr val="44B54B"/>
              </a:gs>
              <a:gs pos="100000">
                <a:srgbClr val="3A9D41"/>
              </a:gs>
            </a:gsLst>
            <a:lin scaled="0" ang="108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800079" y="1822784"/>
            <a:ext cx="457188" cy="2406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09664" y="1581149"/>
            <a:ext cx="4295667" cy="37147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FFFFFF"/>
                </a:solidFill>
                <a:latin typeface="Poppins"/>
                <a:rFonts ascii="Poppins" hAnsi="Poppins" eastAsia="Poppins" cs="Poppins"/>
              </a:rPr>
              <a:t>Coding &amp; Pemrograman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9664" y="2000250"/>
            <a:ext cx="4295667" cy="3143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145"/>
              </a:lnSpc>
              <a:spcBef>
                <a:spcPts val="260"/>
              </a:spcBef>
              <a:spcAft>
                <a:spcPts val="0"/>
              </a:spcAft>
            </a:pPr>
            <a:r>
              <a:rPr sz="1315" b="0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Merancang algoritma untuk membuat aplikasi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9584" y="2647949"/>
            <a:ext cx="6400639" cy="1104900"/>
          </a:xfrm>
          <a:prstGeom prst="roundRect">
            <a:avLst>
              <a:gd name="adj" fmla="val 20689"/>
            </a:avLst>
          </a:prstGeom>
          <a:gradFill rotWithShape="1">
            <a:gsLst>
              <a:gs pos="0">
                <a:srgbClr val="1399FF"/>
              </a:gs>
              <a:gs pos="100000">
                <a:srgbClr val="0D7ACC"/>
              </a:gs>
            </a:gsLst>
            <a:lin scaled="0" ang="108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800079" y="3006390"/>
            <a:ext cx="457188" cy="38801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09664" y="2838450"/>
            <a:ext cx="3990875" cy="37147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FFFFFF"/>
                </a:solidFill>
                <a:latin typeface="Poppins"/>
                <a:rFonts ascii="Poppins" hAnsi="Poppins" eastAsia="Poppins" cs="Poppins"/>
              </a:rPr>
              <a:t>Organisasi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9664" y="3257550"/>
            <a:ext cx="3990875" cy="3143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145"/>
              </a:lnSpc>
              <a:spcBef>
                <a:spcPts val="260"/>
              </a:spcBef>
              <a:spcAft>
                <a:spcPts val="0"/>
              </a:spcAft>
            </a:pPr>
            <a:r>
              <a:rPr sz="1315" b="0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Mengatur jadwal harian dengan sistematis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9584" y="3905249"/>
            <a:ext cx="6400639" cy="1104900"/>
          </a:xfrm>
          <a:prstGeom prst="roundRect">
            <a:avLst>
              <a:gd name="adj" fmla="val 20689"/>
            </a:avLst>
          </a:prstGeom>
          <a:gradFill rotWithShape="1">
            <a:gsLst>
              <a:gs pos="0">
                <a:srgbClr val="FF9800"/>
              </a:gs>
              <a:gs pos="100000">
                <a:srgbClr val="E68900"/>
              </a:gs>
            </a:gsLst>
            <a:lin scaled="0" ang="108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800079" y="4265194"/>
            <a:ext cx="457188" cy="38501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409664" y="4095749"/>
            <a:ext cx="4019449" cy="37147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FFFFFF"/>
                </a:solidFill>
                <a:latin typeface="Poppins"/>
                <a:rFonts ascii="Poppins" hAnsi="Poppins" eastAsia="Poppins" cs="Poppins"/>
              </a:rPr>
              <a:t>Penyelesaian Masalah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9664" y="4514850"/>
            <a:ext cx="4019449" cy="3143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145"/>
              </a:lnSpc>
              <a:spcBef>
                <a:spcPts val="260"/>
              </a:spcBef>
              <a:spcAft>
                <a:spcPts val="0"/>
              </a:spcAft>
            </a:pPr>
            <a:r>
              <a:rPr sz="1315" b="0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Menganalisis penyebab dan mencari solusi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9584" y="5162550"/>
            <a:ext cx="6400639" cy="1104900"/>
          </a:xfrm>
          <a:prstGeom prst="roundRect">
            <a:avLst>
              <a:gd name="adj" fmla="val 20689"/>
            </a:avLst>
          </a:prstGeom>
          <a:gradFill rotWithShape="1">
            <a:gsLst>
              <a:gs pos="0">
                <a:srgbClr val="E91E63"/>
              </a:gs>
              <a:gs pos="100000">
                <a:srgbClr val="C2185B"/>
              </a:gs>
            </a:gsLst>
            <a:lin scaled="0" ang="108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800079" y="5540542"/>
            <a:ext cx="457188" cy="34891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409664" y="5353049"/>
            <a:ext cx="4771905" cy="37147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FFFFFF"/>
                </a:solidFill>
                <a:latin typeface="Poppins"/>
                <a:rFonts ascii="Poppins" hAnsi="Poppins" eastAsia="Poppins" cs="Poppins"/>
              </a:rPr>
              <a:t>Kecerdasan Artifisial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09664" y="5772150"/>
            <a:ext cx="4771905" cy="3143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145"/>
              </a:lnSpc>
              <a:spcBef>
                <a:spcPts val="260"/>
              </a:spcBef>
              <a:spcAft>
                <a:spcPts val="0"/>
              </a:spcAft>
            </a:pPr>
            <a:r>
              <a:rPr sz="1315" b="0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Menggunakan pola untuk pengenalan gambar/teks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19809" y="1352549"/>
            <a:ext cx="3962300" cy="4952999"/>
          </a:xfrm>
          <a:prstGeom prst="round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9524761" y="5943600"/>
            <a:ext cx="2209744" cy="514350"/>
          </a:xfrm>
          <a:prstGeom prst="roundRect">
            <a:avLst>
              <a:gd name="adj" fmla="val 44444"/>
            </a:avLst>
          </a:prstGeom>
          <a:gradFill rotWithShape="1">
            <a:gsLst>
              <a:gs pos="0">
                <a:srgbClr val="44B54B"/>
              </a:gs>
              <a:gs pos="100000">
                <a:srgbClr val="1399FF"/>
              </a:gs>
            </a:gsLst>
            <a:lin scaled="0" ang="108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753356" y="6057900"/>
            <a:ext cx="1752556" cy="2857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Terapkan Sekarang!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09584" y="206542"/>
            <a:ext cx="457188" cy="3489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169" y="95249"/>
            <a:ext cx="3228894" cy="5715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44B54B"/>
                </a:solidFill>
                <a:latin typeface="Poppins"/>
                <a:rFonts ascii="Poppins" hAnsi="Poppins" eastAsia="Poppins" cs="Poppins"/>
              </a:rPr>
              <a:t>Aktivitas Belajar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584" y="1171575"/>
            <a:ext cx="6400639" cy="1647825"/>
          </a:xfrm>
          <a:prstGeom prst="roundRect">
            <a:avLst>
              <a:gd name="adj" fmla="val 13872"/>
            </a:avLst>
          </a:prstGeom>
          <a:gradFill rotWithShape="1">
            <a:gsLst>
              <a:gs pos="0">
                <a:srgbClr val="44B54B"/>
              </a:gs>
              <a:gs pos="100000">
                <a:srgbClr val="3A9D41"/>
              </a:gs>
            </a:gsLst>
            <a:lin scaled="0" ang="108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38179" y="1400175"/>
            <a:ext cx="457188" cy="457200"/>
          </a:xfrm>
          <a:prstGeom prst="roundRect">
            <a:avLst>
              <a:gd name="adj" fmla="val 416625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19149" y="1476375"/>
            <a:ext cx="85722" cy="3048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44B54B"/>
                </a:solidFill>
                <a:latin typeface="Poppins"/>
                <a:rFonts ascii="Poppins" hAnsi="Poppins" eastAsia="Poppins" cs="Poppin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7763" y="1400175"/>
            <a:ext cx="5333866" cy="37147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520"/>
              </a:spcAft>
            </a:pPr>
            <a:r>
              <a:rPr sz="1554" b="1">
                <a:solidFill>
                  <a:srgbClr val="FFFFFF"/>
                </a:solidFill>
                <a:latin typeface="Poppins"/>
                <a:rFonts ascii="Poppins" hAnsi="Poppins" eastAsia="Poppins" cs="Poppins"/>
              </a:rPr>
              <a:t>Latihan Dekomposisi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47763" y="1847849"/>
            <a:ext cx="5333866" cy="742950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Pilih masalah sehari-hari dan pecah menjadi 5 langkah kecil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584" y="3009900"/>
            <a:ext cx="6400639" cy="1647825"/>
          </a:xfrm>
          <a:prstGeom prst="roundRect">
            <a:avLst>
              <a:gd name="adj" fmla="val 13872"/>
            </a:avLst>
          </a:prstGeom>
          <a:gradFill rotWithShape="1">
            <a:gsLst>
              <a:gs pos="0">
                <a:srgbClr val="1399FF"/>
              </a:gs>
              <a:gs pos="100000">
                <a:srgbClr val="0D7ACC"/>
              </a:gs>
            </a:gsLst>
            <a:lin scaled="0" ang="108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38179" y="3238500"/>
            <a:ext cx="457188" cy="457200"/>
          </a:xfrm>
          <a:prstGeom prst="roundRect">
            <a:avLst>
              <a:gd name="adj" fmla="val 416625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0099" y="3314700"/>
            <a:ext cx="133346" cy="3048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1399FF"/>
                </a:solidFill>
                <a:latin typeface="Poppins"/>
                <a:rFonts ascii="Poppins" hAnsi="Poppins" eastAsia="Poppins" cs="Poppin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7763" y="3238500"/>
            <a:ext cx="5333866" cy="37147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520"/>
              </a:spcAft>
            </a:pPr>
            <a:r>
              <a:rPr sz="1554" b="1">
                <a:solidFill>
                  <a:srgbClr val="FFFFFF"/>
                </a:solidFill>
                <a:latin typeface="Poppins"/>
                <a:rFonts ascii="Poppins" hAnsi="Poppins" eastAsia="Poppins" cs="Poppins"/>
              </a:rPr>
              <a:t>Cari Pola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47763" y="3686175"/>
            <a:ext cx="5333866" cy="742950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Temukan pola dalam deret angka atau aktivitas rutin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9584" y="4848225"/>
            <a:ext cx="6400639" cy="1647825"/>
          </a:xfrm>
          <a:prstGeom prst="roundRect">
            <a:avLst>
              <a:gd name="adj" fmla="val 13872"/>
            </a:avLst>
          </a:prstGeom>
          <a:gradFill rotWithShape="1">
            <a:gsLst>
              <a:gs pos="0">
                <a:srgbClr val="FF9800"/>
              </a:gs>
              <a:gs pos="100000">
                <a:srgbClr val="E68900"/>
              </a:gs>
            </a:gsLst>
            <a:lin scaled="0" ang="108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8179" y="5076825"/>
            <a:ext cx="457188" cy="457200"/>
          </a:xfrm>
          <a:prstGeom prst="roundRect">
            <a:avLst>
              <a:gd name="adj" fmla="val 416625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0099" y="5153024"/>
            <a:ext cx="142871" cy="3048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EA580C"/>
                </a:solidFill>
                <a:latin typeface="Poppins"/>
                <a:rFonts ascii="Poppins" hAnsi="Poppins" eastAsia="Poppins" cs="Poppin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7763" y="5076825"/>
            <a:ext cx="5333866" cy="37147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520"/>
              </a:spcAft>
            </a:pPr>
            <a:r>
              <a:rPr sz="1554" b="1">
                <a:solidFill>
                  <a:srgbClr val="FFFFFF"/>
                </a:solidFill>
                <a:latin typeface="Poppins"/>
                <a:rFonts ascii="Poppins" hAnsi="Poppins" eastAsia="Poppins" cs="Poppins"/>
              </a:rPr>
              <a:t>Buat Algoritma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47763" y="5524499"/>
            <a:ext cx="5333866" cy="742950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Tulis langkah-langkah untuk membuat minuman favorit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19809" y="1352549"/>
            <a:ext cx="3962300" cy="4952999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9781930" y="5943600"/>
            <a:ext cx="1952576" cy="514350"/>
          </a:xfrm>
          <a:prstGeom prst="roundRect">
            <a:avLst>
              <a:gd name="adj" fmla="val 44444"/>
            </a:avLst>
          </a:prstGeom>
          <a:gradFill rotWithShape="1">
            <a:gsLst>
              <a:gs pos="0">
                <a:srgbClr val="44B54B"/>
              </a:gs>
              <a:gs pos="100000">
                <a:srgbClr val="1399FF"/>
              </a:gs>
            </a:gsLst>
            <a:lin scaled="0" ang="108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010524" y="6057900"/>
            <a:ext cx="1495387" cy="2857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Mulai Eksplorasi!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09584" y="188494"/>
            <a:ext cx="457188" cy="3850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169" y="95249"/>
            <a:ext cx="3933726" cy="5715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44B54B"/>
                </a:solidFill>
                <a:latin typeface="Poppins"/>
                <a:rFonts ascii="Poppins" hAnsi="Poppins" eastAsia="Poppins" cs="Poppins"/>
              </a:rPr>
              <a:t>Refleksi Pertanyaan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584" y="1581149"/>
            <a:ext cx="380990" cy="380999"/>
          </a:xfrm>
          <a:prstGeom prst="roundRect">
            <a:avLst>
              <a:gd name="adj" fmla="val 49995000"/>
            </a:avLst>
          </a:prstGeom>
          <a:solidFill>
            <a:srgbClr val="44B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1581149"/>
            <a:ext cx="380990" cy="3809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26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2971" y="1543050"/>
            <a:ext cx="5867253" cy="781050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1F2937"/>
                </a:solidFill>
                <a:latin typeface="Nunito"/>
                <a:rFonts ascii="Nunito" hAnsi="Nunito" eastAsia="Nunito" cs="Nunito"/>
              </a:rPr>
              <a:t>Bagaimana berpikir komputasional membantu dalam kehidupan sehari-hari?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584" y="2514600"/>
            <a:ext cx="380990" cy="380999"/>
          </a:xfrm>
          <a:prstGeom prst="roundRect">
            <a:avLst>
              <a:gd name="adj" fmla="val 49995000"/>
            </a:avLst>
          </a:prstGeom>
          <a:solidFill>
            <a:srgbClr val="139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9584" y="2514600"/>
            <a:ext cx="380990" cy="3809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26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2971" y="2476499"/>
            <a:ext cx="5867253" cy="781050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1F2937"/>
                </a:solidFill>
                <a:latin typeface="Nunito"/>
                <a:rFonts ascii="Nunito" hAnsi="Nunito" eastAsia="Nunito" cs="Nunito"/>
              </a:rPr>
              <a:t>Komponen mana yang paling menantang untuk dipahami?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9584" y="3448049"/>
            <a:ext cx="380990" cy="380999"/>
          </a:xfrm>
          <a:prstGeom prst="roundRect">
            <a:avLst>
              <a:gd name="adj" fmla="val 49995000"/>
            </a:avLst>
          </a:prstGeom>
          <a:solidFill>
            <a:srgbClr val="FF9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9584" y="3448049"/>
            <a:ext cx="380990" cy="3809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26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2971" y="3409950"/>
            <a:ext cx="5867253" cy="781050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1F2937"/>
                </a:solidFill>
                <a:latin typeface="Nunito"/>
                <a:rFonts ascii="Nunito" hAnsi="Nunito" eastAsia="Nunito" cs="Nunito"/>
              </a:rPr>
              <a:t>Apa contoh lain penerapan berpikir komputasional di sekitar kita?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584" y="4381499"/>
            <a:ext cx="380990" cy="380999"/>
          </a:xfrm>
          <a:prstGeom prst="roundRect">
            <a:avLst>
              <a:gd name="adj" fmla="val 49995000"/>
            </a:avLst>
          </a:prstGeom>
          <a:solidFill>
            <a:srgbClr val="E91E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584" y="4381499"/>
            <a:ext cx="380990" cy="3809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820"/>
              </a:lnSpc>
              <a:spcBef>
                <a:spcPts val="26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2971" y="4343400"/>
            <a:ext cx="5867253" cy="781050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1F2937"/>
                </a:solidFill>
                <a:latin typeface="Nunito"/>
                <a:rFonts ascii="Nunito" hAnsi="Nunito" eastAsia="Nunito" cs="Nunito"/>
              </a:rPr>
              <a:t>Bagaimana berpikir komputasional berkaitan dengan kecerdasan artifisial?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9584" y="5429250"/>
            <a:ext cx="6400639" cy="695325"/>
          </a:xfrm>
          <a:prstGeom prst="roundRect">
            <a:avLst>
              <a:gd name="adj" fmla="val 32876"/>
            </a:avLst>
          </a:prstGeom>
          <a:gradFill rotWithShape="1">
            <a:gsLst>
              <a:gs pos="0">
                <a:srgbClr val="44B54B"/>
              </a:gs>
              <a:gs pos="100000">
                <a:srgbClr val="1399FF"/>
              </a:gs>
            </a:gsLst>
            <a:lin scaled="0" ang="108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0079" y="5619750"/>
            <a:ext cx="6019649" cy="3143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1315" b="1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Refleksikan pembelajaranmu untuk memahami lebih dalam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19809" y="1352549"/>
            <a:ext cx="3962300" cy="4952999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829554" y="5905500"/>
            <a:ext cx="1904952" cy="552450"/>
          </a:xfrm>
          <a:prstGeom prst="roundRect">
            <a:avLst>
              <a:gd name="adj" fmla="val 41379"/>
            </a:avLst>
          </a:prstGeom>
          <a:solidFill>
            <a:srgbClr val="FFFFFF"/>
          </a:solidFill>
          <a:ln w="16510">
            <a:solidFill>
              <a:srgbClr val="44B5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77198" y="6038849"/>
            <a:ext cx="1409664" cy="2857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44B54B"/>
                </a:solidFill>
                <a:latin typeface="Nunito"/>
                <a:rFonts ascii="Nunito" hAnsi="Nunito" eastAsia="Nunito" cs="Nunito"/>
              </a:rPr>
              <a:t>Berani Berpikir?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44B54B">
                  <a:alpha val="85000"/>
                </a:srgbClr>
              </a:gs>
              <a:gs pos="100000">
                <a:srgbClr val="1399FF">
                  <a:alpha val="85000"/>
                </a:srgbClr>
              </a:gs>
            </a:gsLst>
            <a:lin scaled="0" ang="8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5752956" y="1263763"/>
            <a:ext cx="685782" cy="5204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71805" y="2162174"/>
            <a:ext cx="4648083" cy="8096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lnSpc>
                <a:spcPts val="5525"/>
              </a:lnSpc>
              <a:spcBef>
                <a:spcPts val="0"/>
              </a:spcBef>
              <a:spcAft>
                <a:spcPts val="1560"/>
              </a:spcAft>
            </a:pPr>
            <a:r>
              <a:rPr sz="4066" b="1">
                <a:solidFill>
                  <a:srgbClr val="FFFFFF"/>
                </a:solidFill>
                <a:latin typeface="Poppins"/>
                <a:rFonts ascii="Poppins" hAnsi="Poppins" eastAsia="Poppins" cs="Poppins"/>
              </a:rPr>
              <a:t>Terima Kasih!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262" y="3200400"/>
            <a:ext cx="1219169" cy="57150"/>
          </a:xfrm>
          <a:prstGeom prst="roundRect">
            <a:avLst>
              <a:gd name="adj" fmla="val 33330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219269" y="3562349"/>
            <a:ext cx="7762680" cy="4000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lnSpc>
                <a:spcPts val="2730"/>
              </a:lnSpc>
              <a:spcBef>
                <a:spcPts val="0"/>
              </a:spcBef>
              <a:spcAft>
                <a:spcPts val="1040"/>
              </a:spcAft>
            </a:pPr>
            <a:r>
              <a:rPr sz="1554" b="1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Berpikir komputasional adalah keterampilan penting di era digital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9269" y="4114800"/>
            <a:ext cx="7762680" cy="37147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FFFFFF"/>
                </a:solidFill>
                <a:latin typeface="Nunito"/>
                <a:rFonts ascii="Nunito" hAnsi="Nunito" eastAsia="Nunito" cs="Nunito"/>
              </a:rPr>
              <a:t>Teruslah berlatih dan eksplorasi untuk menjadi problem solver yang handar!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57588" y="4943475"/>
            <a:ext cx="647683" cy="733424"/>
          </a:xfrm>
          <a:prstGeom prst="roundRect">
            <a:avLst>
              <a:gd name="adj" fmla="val 29408823"/>
            </a:avLst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4609984" y="5153353"/>
            <a:ext cx="342891" cy="266043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5333866" y="4943475"/>
            <a:ext cx="647683" cy="733424"/>
          </a:xfrm>
          <a:prstGeom prst="roundRect">
            <a:avLst>
              <a:gd name="adj" fmla="val 29408823"/>
            </a:avLst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5486262" y="5194737"/>
            <a:ext cx="342891" cy="18327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210144" y="4943475"/>
            <a:ext cx="647683" cy="733424"/>
          </a:xfrm>
          <a:prstGeom prst="roundRect">
            <a:avLst>
              <a:gd name="adj" fmla="val 29408823"/>
            </a:avLst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6362540" y="5141529"/>
            <a:ext cx="342891" cy="289691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7086422" y="4943475"/>
            <a:ext cx="647683" cy="733424"/>
          </a:xfrm>
          <a:prstGeom prst="roundRect">
            <a:avLst>
              <a:gd name="adj" fmla="val 29408823"/>
            </a:avLst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7238819" y="5143007"/>
            <a:ext cx="342891" cy="2867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