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jp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6.png"/><Relationship Id="rId7" Type="http://schemas.openxmlformats.org/officeDocument/2006/relationships/image" Target="../media/image1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1.png"/><Relationship Id="rId5" Type="http://schemas.openxmlformats.org/officeDocument/2006/relationships/image" Target="../media/image67.png"/><Relationship Id="rId10" Type="http://schemas.openxmlformats.org/officeDocument/2006/relationships/image" Target="../media/image70.png"/><Relationship Id="rId4" Type="http://schemas.openxmlformats.org/officeDocument/2006/relationships/image" Target="../media/image9.png"/><Relationship Id="rId9" Type="http://schemas.openxmlformats.org/officeDocument/2006/relationships/image" Target="../media/image6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00000">
                  <a:alpha val="85000"/>
                </a:srgbClr>
              </a:gs>
              <a:gs pos="50000">
                <a:srgbClr val="000000">
                  <a:alpha val="75000"/>
                </a:srgbClr>
              </a:gs>
              <a:gs pos="100000">
                <a:srgbClr val="7C3D5E">
                  <a:alpha val="60000"/>
                </a:srgbClr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6781799"/>
            <a:ext cx="12191695" cy="7620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5257" y="593995"/>
            <a:ext cx="571485" cy="297909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39139" y="524077"/>
            <a:ext cx="571485" cy="437744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63020" y="524077"/>
            <a:ext cx="571485" cy="437744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188" y="6012781"/>
            <a:ext cx="457188" cy="318836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6773" y="5997742"/>
            <a:ext cx="457188" cy="34891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76358" y="5997742"/>
            <a:ext cx="457188" cy="34891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952876" y="952499"/>
            <a:ext cx="761980" cy="38100"/>
          </a:xfrm>
          <a:prstGeom prst="rect">
            <a:avLst/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67253" y="797092"/>
            <a:ext cx="457188" cy="34891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476838" y="952499"/>
            <a:ext cx="761980" cy="38100"/>
          </a:xfrm>
          <a:prstGeom prst="rect">
            <a:avLst/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162220" y="1504950"/>
            <a:ext cx="5867253" cy="7143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875"/>
              </a:lnSpc>
              <a:spcBef>
                <a:spcPts val="0"/>
              </a:spcBef>
              <a:spcAft>
                <a:spcPts val="1560"/>
              </a:spcAft>
            </a:pPr>
            <a:r>
              <a:rPr sz="3588" b="1">
                <a:solidFill>
                  <a:srgbClr val="FFFFFF"/>
                </a:solidFill>
                <a:latin typeface="Poppins"/>
              </a:rPr>
              <a:t>BAB 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262" y="2457450"/>
            <a:ext cx="1219169" cy="1905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7C3D5E"/>
              </a:gs>
              <a:gs pos="100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162220" y="2781300"/>
            <a:ext cx="5867253" cy="11430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900"/>
              </a:lnSpc>
              <a:spcBef>
                <a:spcPts val="0"/>
              </a:spcBef>
              <a:spcAft>
                <a:spcPts val="2080"/>
              </a:spcAft>
            </a:pPr>
            <a:r>
              <a:rPr sz="2870" b="1">
                <a:solidFill>
                  <a:srgbClr val="FFFFFF"/>
                </a:solidFill>
                <a:latin typeface="Poppins"/>
              </a:rPr>
              <a:t> Algoritma dan</a:t>
            </a:r>
            <a:r>
              <a:rPr sz="1104"/>
              <a:t>
</a:t>
            </a:r>
            <a:r>
              <a:rPr sz="2870" b="1">
                <a:solidFill>
                  <a:srgbClr val="FFFFFF"/>
                </a:solidFill>
                <a:latin typeface="Poppins"/>
              </a:rPr>
              <a:t>Pemrograman Lanjut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171745" y="4229100"/>
            <a:ext cx="5838679" cy="742950"/>
          </a:xfrm>
          <a:prstGeom prst="roundRect">
            <a:avLst>
              <a:gd name="adj" fmla="val 41025"/>
            </a:avLst>
          </a:prstGeom>
          <a:solidFill>
            <a:srgbClr val="FFFFFF">
              <a:alpha val="10000"/>
            </a:srgbClr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562260" y="4457700"/>
            <a:ext cx="505764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F3F4F6"/>
                </a:solidFill>
                <a:latin typeface="Noto Sans"/>
              </a:rPr>
              <a:t>Koding dan Kecerdasan Artifisial untuk SMA/MA Kelas X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162220" y="5657850"/>
            <a:ext cx="1247743" cy="457200"/>
          </a:xfrm>
          <a:prstGeom prst="roundRect">
            <a:avLst>
              <a:gd name="adj" fmla="val 33333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14617" y="5797867"/>
            <a:ext cx="228594" cy="17716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619409" y="5791200"/>
            <a:ext cx="638159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Algoritma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29034" y="5657850"/>
            <a:ext cx="1523961" cy="457200"/>
          </a:xfrm>
          <a:prstGeom prst="roundRect">
            <a:avLst>
              <a:gd name="adj" fmla="val 33333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81430" y="5823584"/>
            <a:ext cx="228594" cy="12572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086222" y="5791200"/>
            <a:ext cx="914377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Pemrograman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91115" y="5657850"/>
            <a:ext cx="1095347" cy="457200"/>
          </a:xfrm>
          <a:prstGeom prst="roundRect">
            <a:avLst>
              <a:gd name="adj" fmla="val 33333"/>
            </a:avLst>
          </a:prstGeom>
          <a:solidFill>
            <a:srgbClr val="FF7E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43511" y="5787866"/>
            <a:ext cx="228594" cy="19716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848303" y="5791200"/>
            <a:ext cx="485762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Analisis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715057" y="5657850"/>
            <a:ext cx="1314417" cy="457200"/>
          </a:xfrm>
          <a:prstGeom prst="roundRect">
            <a:avLst>
              <a:gd name="adj" fmla="val 33333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67453" y="5797867"/>
            <a:ext cx="228594" cy="17716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172245" y="5791200"/>
            <a:ext cx="704832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Debugging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267028"/>
            <a:ext cx="342891" cy="2660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4872" y="209550"/>
            <a:ext cx="2019249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Peta Materi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4921" y="266699"/>
            <a:ext cx="45718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584" y="2228850"/>
            <a:ext cx="3505112" cy="1581149"/>
          </a:xfrm>
          <a:prstGeom prst="roundRect">
            <a:avLst>
              <a:gd name="adj" fmla="val 19277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47703" y="2476499"/>
            <a:ext cx="609584" cy="609600"/>
          </a:xfrm>
          <a:prstGeom prst="roundRect">
            <a:avLst>
              <a:gd name="adj" fmla="val 37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66773" y="2628900"/>
            <a:ext cx="171445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A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9684" y="2525485"/>
            <a:ext cx="285742" cy="2449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71625" y="2514600"/>
            <a:ext cx="151443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Algoritma Dasar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9684" y="2895600"/>
            <a:ext cx="2266893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Konsep dasar algoritma dan pemecahan masalah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291" y="2228850"/>
            <a:ext cx="3505112" cy="1581149"/>
          </a:xfrm>
          <a:prstGeom prst="roundRect">
            <a:avLst>
              <a:gd name="adj" fmla="val 19277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581410" y="2476499"/>
            <a:ext cx="609584" cy="609600"/>
          </a:xfrm>
          <a:prstGeom prst="roundRect">
            <a:avLst>
              <a:gd name="adj" fmla="val 37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10004" y="2628900"/>
            <a:ext cx="152396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B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3391" y="2537148"/>
            <a:ext cx="285742" cy="22160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05332" y="2514600"/>
            <a:ext cx="177160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Flowchart &amp; Logika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43391" y="2895600"/>
            <a:ext cx="2266893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Implementasi logika pemrograman dalam diagram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76998" y="2228850"/>
            <a:ext cx="3505112" cy="1581149"/>
          </a:xfrm>
          <a:prstGeom prst="roundRect">
            <a:avLst>
              <a:gd name="adj" fmla="val 19277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8315117" y="2476499"/>
            <a:ext cx="609584" cy="609600"/>
          </a:xfrm>
          <a:prstGeom prst="roundRect">
            <a:avLst>
              <a:gd name="adj" fmla="val 37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34186" y="2628900"/>
            <a:ext cx="171445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C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77098" y="2641146"/>
            <a:ext cx="285742" cy="2041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439039" y="2476499"/>
            <a:ext cx="1904952" cy="5333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Algoritma Terstruktur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77098" y="3086100"/>
            <a:ext cx="2266893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Array, Searching &amp; Sorting algorithms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9584" y="4038599"/>
            <a:ext cx="3505112" cy="1390650"/>
          </a:xfrm>
          <a:prstGeom prst="roundRect">
            <a:avLst>
              <a:gd name="adj" fmla="val 21917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47703" y="4286250"/>
            <a:ext cx="609584" cy="609600"/>
          </a:xfrm>
          <a:prstGeom prst="roundRect">
            <a:avLst>
              <a:gd name="adj" fmla="val 37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66773" y="4438649"/>
            <a:ext cx="161920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D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09684" y="4355646"/>
            <a:ext cx="285742" cy="20410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971625" y="4324349"/>
            <a:ext cx="179065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Pemrograman Teks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9684" y="4705350"/>
            <a:ext cx="2266893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Pengenalan bahasa pemrograman tekstual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343291" y="4038599"/>
            <a:ext cx="3505112" cy="1390650"/>
          </a:xfrm>
          <a:prstGeom prst="roundRect">
            <a:avLst>
              <a:gd name="adj" fmla="val 21917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4581410" y="4286250"/>
            <a:ext cx="609584" cy="609600"/>
          </a:xfrm>
          <a:prstGeom prst="roundRect">
            <a:avLst>
              <a:gd name="adj" fmla="val 37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819529" y="4438649"/>
            <a:ext cx="123821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E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43391" y="4378972"/>
            <a:ext cx="285742" cy="15745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705332" y="4324349"/>
            <a:ext cx="126679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Sintaks Dasar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43391" y="4705350"/>
            <a:ext cx="2266893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Struktur dan sintaks bahasa pemrograman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76998" y="4038599"/>
            <a:ext cx="3505112" cy="1390650"/>
          </a:xfrm>
          <a:prstGeom prst="roundRect">
            <a:avLst>
              <a:gd name="adj" fmla="val 21917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5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8315117" y="4286250"/>
            <a:ext cx="609584" cy="609600"/>
          </a:xfrm>
          <a:prstGeom prst="roundRect">
            <a:avLst>
              <a:gd name="adj" fmla="val 3750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553236" y="4438649"/>
            <a:ext cx="123821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F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077098" y="4346898"/>
            <a:ext cx="285742" cy="22160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439039" y="4324349"/>
            <a:ext cx="1028674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Debugging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77098" y="4705350"/>
            <a:ext cx="2266893" cy="4952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Analisis kesalahan dan perbaikan kode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620209" y="6393902"/>
            <a:ext cx="342891" cy="2423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3406" y="57150"/>
            <a:ext cx="1428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872" y="0"/>
            <a:ext cx="2914577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Algoritma Dasar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01039" y="57150"/>
            <a:ext cx="118107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2 - Topik A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584" y="1093404"/>
            <a:ext cx="342891" cy="2896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773" y="1066799"/>
            <a:ext cx="2752656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Apa itu Algoritma?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584" y="1581149"/>
            <a:ext cx="5295767" cy="1047749"/>
          </a:xfrm>
          <a:prstGeom prst="rect">
            <a:avLst/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 Same Side Corner Rectangle 9"/>
          <p:cNvSpPr/>
          <p:nvPr/>
        </p:nvSpPr>
        <p:spPr>
          <a:xfrm rot="16200000">
            <a:off x="151750" y="2038983"/>
            <a:ext cx="1047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76278" y="1733550"/>
            <a:ext cx="5029074" cy="74295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E5E7EB"/>
                </a:solidFill>
                <a:latin typeface="Noto Sans"/>
              </a:rPr>
              <a:t>Urutan langkah sistematis untuk menyelesaikan masalah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584" y="293369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881" y="3065145"/>
            <a:ext cx="228594" cy="19430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19169" y="2933699"/>
            <a:ext cx="289552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Jelas dan Terstruktur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9169" y="3238500"/>
            <a:ext cx="289552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Langkah dapat dipahami dan diikuti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584" y="369569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881" y="3827145"/>
            <a:ext cx="228594" cy="19430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19169" y="3695699"/>
            <a:ext cx="275265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Terbatas (Finite)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9169" y="4000500"/>
            <a:ext cx="275265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Memiliki awal dan akhir yang jelas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9584" y="445770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7C3D5E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881" y="4589145"/>
            <a:ext cx="228594" cy="1943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19169" y="4457700"/>
            <a:ext cx="334319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Efektif &amp; Efisien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9169" y="4762500"/>
            <a:ext cx="334319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Menghasilkan solusi dengan cara optimal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9584" y="5334000"/>
            <a:ext cx="5295767" cy="971550"/>
          </a:xfrm>
          <a:prstGeom prst="roundRect">
            <a:avLst>
              <a:gd name="adj" fmla="val 23529"/>
            </a:avLst>
          </a:prstGeom>
          <a:solidFill>
            <a:srgbClr val="FF7E5E">
              <a:alpha val="10000"/>
            </a:srgbClr>
          </a:soli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09604" y="5534025"/>
            <a:ext cx="489572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520"/>
              </a:spcAft>
            </a:pPr>
            <a:r>
              <a:rPr sz="1076" b="1">
                <a:solidFill>
                  <a:srgbClr val="FF7E5E"/>
                </a:solidFill>
                <a:latin typeface="Noto Sans"/>
              </a:rPr>
              <a:t>Contoh Algoritma Sehari-hari: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604" y="5876925"/>
            <a:ext cx="159063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🍜 Membuat Mie Instan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52636" y="5876925"/>
            <a:ext cx="1676358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🧮 Menghitung Rata-rata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86342" y="771525"/>
            <a:ext cx="5295767" cy="5238749"/>
          </a:xfrm>
          <a:prstGeom prst="roundRect">
            <a:avLst>
              <a:gd name="adj" fmla="val 5818"/>
            </a:avLst>
          </a:prstGeom>
          <a:solidFill>
            <a:srgbClr val="FFFFFF">
              <a:alpha val="5000"/>
            </a:srgbClr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286342" y="771525"/>
            <a:ext cx="5295767" cy="5238749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7715057" y="6162675"/>
            <a:ext cx="2438339" cy="419100"/>
          </a:xfrm>
          <a:prstGeom prst="roundRect">
            <a:avLst>
              <a:gd name="adj" fmla="val 36363"/>
            </a:avLst>
          </a:prstGeom>
          <a:solidFill>
            <a:srgbClr val="7C3D5E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7453" y="6296585"/>
            <a:ext cx="190495" cy="15127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134146" y="6276975"/>
            <a:ext cx="1866853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Representasi Visual Algoritma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2095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3406" y="266699"/>
            <a:ext cx="12382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872" y="209550"/>
            <a:ext cx="6010124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Flowchart &amp; Logika Pemrograman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01039" y="266699"/>
            <a:ext cx="118107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2 - Topik 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84" y="1847849"/>
            <a:ext cx="5867253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52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Simbol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" y="2228850"/>
            <a:ext cx="586725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Representasi visual logika pemrograman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" y="2724150"/>
            <a:ext cx="2857428" cy="933449"/>
          </a:xfrm>
          <a:prstGeom prst="roundRect">
            <a:avLst>
              <a:gd name="adj" fmla="val 24489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1505" y="2876549"/>
            <a:ext cx="457188" cy="304800"/>
          </a:xfrm>
          <a:prstGeom prst="roundRect">
            <a:avLst>
              <a:gd name="adj" fmla="val 6249375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04852" y="2947707"/>
            <a:ext cx="190495" cy="1624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2991" y="2895600"/>
            <a:ext cx="79055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Start/End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505" y="3257550"/>
            <a:ext cx="253358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Awal dan akhir proses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19409" y="2724150"/>
            <a:ext cx="2857428" cy="933449"/>
          </a:xfrm>
          <a:prstGeom prst="roundRect">
            <a:avLst>
              <a:gd name="adj" fmla="val 24489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3781330" y="2876549"/>
            <a:ext cx="457188" cy="304800"/>
          </a:xfrm>
          <a:prstGeom prst="roundRect">
            <a:avLst>
              <a:gd name="adj" fmla="val 25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4677" y="2953310"/>
            <a:ext cx="190495" cy="15127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52816" y="2895600"/>
            <a:ext cx="63815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Process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81330" y="3257550"/>
            <a:ext cx="253358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Perhitungan dan operasi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584" y="3809999"/>
            <a:ext cx="2857428" cy="933449"/>
          </a:xfrm>
          <a:prstGeom prst="roundRect">
            <a:avLst>
              <a:gd name="adj" fmla="val 24489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3406" y="3848099"/>
            <a:ext cx="457188" cy="304800"/>
          </a:xfrm>
          <a:prstGeom prst="rect">
            <a:avLst/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4852" y="4033557"/>
            <a:ext cx="190495" cy="16248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42991" y="3981449"/>
            <a:ext cx="70483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Decision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1505" y="4343400"/>
            <a:ext cx="253358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Percabangan Yes/No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19409" y="3809999"/>
            <a:ext cx="2857428" cy="933449"/>
          </a:xfrm>
          <a:prstGeom prst="roundRect">
            <a:avLst>
              <a:gd name="adj" fmla="val 24489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752756" y="3962399"/>
            <a:ext cx="457188" cy="304800"/>
          </a:xfrm>
          <a:prstGeom prst="rect">
            <a:avLst/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6102" y="4039160"/>
            <a:ext cx="190495" cy="15127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352816" y="3981449"/>
            <a:ext cx="112392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Input/Output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81330" y="4343400"/>
            <a:ext cx="253358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Memasukkan/menampilkan data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584" y="4895849"/>
            <a:ext cx="2857428" cy="933449"/>
          </a:xfrm>
          <a:prstGeom prst="roundRect">
            <a:avLst>
              <a:gd name="adj" fmla="val 24489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71505" y="5048250"/>
            <a:ext cx="457188" cy="304800"/>
          </a:xfrm>
          <a:prstGeom prst="rect">
            <a:avLst/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4852" y="5130613"/>
            <a:ext cx="190495" cy="140073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342991" y="5067299"/>
            <a:ext cx="5048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Arrow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1505" y="5429250"/>
            <a:ext cx="253358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Arah aliran data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619409" y="4895849"/>
            <a:ext cx="2857428" cy="933449"/>
          </a:xfrm>
          <a:prstGeom prst="roundRect">
            <a:avLst>
              <a:gd name="adj" fmla="val 24489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5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3781330" y="5048250"/>
            <a:ext cx="457188" cy="304800"/>
          </a:xfrm>
          <a:prstGeom prst="roundRect">
            <a:avLst>
              <a:gd name="adj" fmla="val 2500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14677" y="5147422"/>
            <a:ext cx="190495" cy="10645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352816" y="5067299"/>
            <a:ext cx="72388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Program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81330" y="5429250"/>
            <a:ext cx="253358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Sub-program/function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781630" y="1352549"/>
            <a:ext cx="4800479" cy="4952999"/>
          </a:xfrm>
          <a:prstGeom prst="roundRect">
            <a:avLst>
              <a:gd name="adj" fmla="val 6349"/>
            </a:avLst>
          </a:prstGeom>
          <a:solidFill>
            <a:srgbClr val="FFFFFF">
              <a:alpha val="5000"/>
            </a:srgbClr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6981650" y="1562100"/>
            <a:ext cx="4400439" cy="4095749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00839" y="5874067"/>
            <a:ext cx="228594" cy="17716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8705632" y="5848350"/>
            <a:ext cx="1257268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Contoh Flowchart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2095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23881" y="266699"/>
            <a:ext cx="1428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872" y="209550"/>
            <a:ext cx="3857528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Algoritma Terstruktur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01039" y="266699"/>
            <a:ext cx="118107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2 - Topik 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1" y="1260157"/>
            <a:ext cx="228594" cy="1657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1070" y="1190625"/>
            <a:ext cx="666733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Array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" y="1724024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104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Kumpulan data dengan indeks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" y="2143125"/>
            <a:ext cx="3505112" cy="4210049"/>
          </a:xfrm>
          <a:prstGeom prst="roundRect">
            <a:avLst>
              <a:gd name="adj" fmla="val 652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09604" y="2400300"/>
            <a:ext cx="114297" cy="114300"/>
          </a:xfrm>
          <a:prstGeom prst="roundRect">
            <a:avLst>
              <a:gd name="adj" fmla="val 66666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000099" y="2400300"/>
            <a:ext cx="114297" cy="114300"/>
          </a:xfrm>
          <a:prstGeom prst="roundRect">
            <a:avLst>
              <a:gd name="adj" fmla="val 66666"/>
            </a:avLst>
          </a:prstGeom>
          <a:solidFill>
            <a:srgbClr val="7C3D5E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190595" y="2400300"/>
            <a:ext cx="114297" cy="114300"/>
          </a:xfrm>
          <a:prstGeom prst="roundRect">
            <a:avLst>
              <a:gd name="adj" fmla="val 66666"/>
            </a:avLst>
          </a:prstGeom>
          <a:solidFill>
            <a:srgbClr val="7C3D5E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457288" y="2343150"/>
            <a:ext cx="159063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Contoh: scores[0] = 85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604" y="2724150"/>
            <a:ext cx="3105072" cy="26670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9604" y="5505450"/>
            <a:ext cx="3105072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9CA3AF"/>
                </a:solidFill>
                <a:latin typeface="Noto Sans"/>
              </a:rPr>
              <a:t>Visualisasi Binary Search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43291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7588" y="1255871"/>
            <a:ext cx="228594" cy="17430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14777" y="1190625"/>
            <a:ext cx="1200119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Searching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43291" y="1724024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104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Pencarian elemen data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291" y="2143125"/>
            <a:ext cx="3505112" cy="1314450"/>
          </a:xfrm>
          <a:prstGeom prst="roundRect">
            <a:avLst>
              <a:gd name="adj" fmla="val 1739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43311" y="2445683"/>
            <a:ext cx="190495" cy="616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810004" y="2343150"/>
            <a:ext cx="165730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Sequential Search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3311" y="2724150"/>
            <a:ext cx="75245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Kerumitan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34066" y="2724150"/>
            <a:ext cx="31431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7E5E"/>
                </a:solidFill>
                <a:latin typeface="Noto Sans"/>
              </a:rPr>
              <a:t>O(n)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43311" y="3028950"/>
            <a:ext cx="86675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Keterurutan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48303" y="3028950"/>
            <a:ext cx="80007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Tidak perlu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43291" y="3609975"/>
            <a:ext cx="3505112" cy="1314450"/>
          </a:xfrm>
          <a:prstGeom prst="roundRect">
            <a:avLst>
              <a:gd name="adj" fmla="val 1739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43311" y="3867710"/>
            <a:ext cx="190495" cy="15127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810004" y="3809999"/>
            <a:ext cx="127631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Binary Search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43311" y="4190999"/>
            <a:ext cx="75245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Kerumitan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57848" y="4190999"/>
            <a:ext cx="59053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7E5E"/>
                </a:solidFill>
                <a:latin typeface="Noto Sans"/>
              </a:rPr>
              <a:t>O(log n)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43311" y="4495799"/>
            <a:ext cx="86675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Keterurutan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24481" y="4495799"/>
            <a:ext cx="923901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Perlu terurut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76998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91295" y="1280160"/>
            <a:ext cx="228594" cy="12572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648483" y="1190625"/>
            <a:ext cx="857228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Sorting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76998" y="1724024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104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Pengurutan data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076998" y="2143125"/>
            <a:ext cx="3505112" cy="1314450"/>
          </a:xfrm>
          <a:prstGeom prst="roundRect">
            <a:avLst>
              <a:gd name="adj" fmla="val 1739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77018" y="2414867"/>
            <a:ext cx="190495" cy="12326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8543711" y="2343150"/>
            <a:ext cx="127631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Selection Sort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7018" y="2724150"/>
            <a:ext cx="75245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Kerumitan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010624" y="2724150"/>
            <a:ext cx="37146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7E5E"/>
                </a:solidFill>
                <a:latin typeface="Noto Sans"/>
              </a:rPr>
              <a:t>O(n²)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77018" y="3028950"/>
            <a:ext cx="55243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Metode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458188" y="3028950"/>
            <a:ext cx="923901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Pilih minimal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076998" y="3609975"/>
            <a:ext cx="3505112" cy="1314450"/>
          </a:xfrm>
          <a:prstGeom prst="roundRect">
            <a:avLst>
              <a:gd name="adj" fmla="val 1739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77018" y="3867710"/>
            <a:ext cx="190495" cy="151279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543711" y="3809999"/>
            <a:ext cx="128584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Insertion Sort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77018" y="4190999"/>
            <a:ext cx="75245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Kerumitan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010624" y="4190999"/>
            <a:ext cx="37146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7E5E"/>
                </a:solidFill>
                <a:latin typeface="Noto Sans"/>
              </a:rPr>
              <a:t>O(n²)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77018" y="4495799"/>
            <a:ext cx="55243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Metode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791555" y="4495799"/>
            <a:ext cx="59053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Sisipkan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2095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23881" y="266699"/>
            <a:ext cx="1428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872" y="209550"/>
            <a:ext cx="3419389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Algoritma Lanjutan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01039" y="266699"/>
            <a:ext cx="118107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2 - Topik 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1" y="1274445"/>
            <a:ext cx="228594" cy="1371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1070" y="1190625"/>
            <a:ext cx="2076398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Linear Regression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" y="1724024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104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Prediksi dengan garis terbaik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" y="2143125"/>
            <a:ext cx="3505112" cy="1504950"/>
          </a:xfrm>
          <a:prstGeom prst="roundRect">
            <a:avLst>
              <a:gd name="adj" fmla="val 15189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604" y="2406463"/>
            <a:ext cx="190495" cy="14007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4397" y="2343150"/>
            <a:ext cx="146681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Model Matematis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4397" y="2609850"/>
            <a:ext cx="146681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y = mx + c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604" y="3032872"/>
            <a:ext cx="190495" cy="1064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14397" y="2952750"/>
            <a:ext cx="131441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Best Fit Line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4397" y="3219449"/>
            <a:ext cx="131441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Garis optimal data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584" y="3800475"/>
            <a:ext cx="3505112" cy="2667000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343291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57588" y="1255871"/>
            <a:ext cx="228594" cy="17430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914777" y="1190625"/>
            <a:ext cx="2362140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K-Means Clustering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43291" y="1724024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104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Pengelompokan data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291" y="2143125"/>
            <a:ext cx="3505112" cy="1504950"/>
          </a:xfrm>
          <a:prstGeom prst="roundRect">
            <a:avLst>
              <a:gd name="adj" fmla="val 15189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43311" y="2395257"/>
            <a:ext cx="190495" cy="16248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848103" y="2343150"/>
            <a:ext cx="124774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K Cluster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48103" y="2609850"/>
            <a:ext cx="124774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Jumlah kelompok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43311" y="2996452"/>
            <a:ext cx="190495" cy="17929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848103" y="2952750"/>
            <a:ext cx="74293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Centroid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48103" y="3219449"/>
            <a:ext cx="742931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Titik pusat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343291" y="3800475"/>
            <a:ext cx="3505112" cy="2667000"/>
          </a:xfrm>
          <a:prstGeom prst="round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8076998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91295" y="1245870"/>
            <a:ext cx="228594" cy="19430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648483" y="1190625"/>
            <a:ext cx="1447763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Naive Bayes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76998" y="1724024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104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Klasifikasi probabilitas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76998" y="2143125"/>
            <a:ext cx="3505112" cy="2114550"/>
          </a:xfrm>
          <a:prstGeom prst="roundRect">
            <a:avLst>
              <a:gd name="adj" fmla="val 10810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277018" y="2455793"/>
            <a:ext cx="190495" cy="4141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8581810" y="2343150"/>
            <a:ext cx="140013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Probabilitas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81810" y="2609850"/>
            <a:ext cx="140013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P(A|B) perhitungan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277018" y="3074692"/>
            <a:ext cx="190495" cy="2281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8581810" y="2952750"/>
            <a:ext cx="163825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Asumsi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81810" y="3219449"/>
            <a:ext cx="163825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Independen antar fitur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77018" y="3614457"/>
            <a:ext cx="190495" cy="16248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8581810" y="3562349"/>
            <a:ext cx="120011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Kelas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81810" y="3829050"/>
            <a:ext cx="120011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Prediksi kategori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076998" y="4410074"/>
            <a:ext cx="3505112" cy="1009649"/>
          </a:xfrm>
          <a:prstGeom prst="roundRect">
            <a:avLst>
              <a:gd name="adj" fmla="val 22641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5000"/>
                </a:srgbClr>
              </a:gs>
            </a:gsLst>
            <a:lin ang="8100000" scaled="0"/>
          </a:gra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277018" y="4610099"/>
            <a:ext cx="310507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520"/>
              </a:spcAft>
            </a:pPr>
            <a:r>
              <a:rPr sz="1076" b="1">
                <a:solidFill>
                  <a:srgbClr val="FF7E5E"/>
                </a:solidFill>
                <a:latin typeface="Noto Sans"/>
              </a:rPr>
              <a:t>Aplikasi: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277018" y="4952999"/>
            <a:ext cx="933426" cy="266699"/>
          </a:xfrm>
          <a:prstGeom prst="roundRect">
            <a:avLst>
              <a:gd name="adj" fmla="val 71421428"/>
            </a:avLst>
          </a:prstGeom>
          <a:solidFill>
            <a:srgbClr val="FF7E5E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8277018" y="4952999"/>
            <a:ext cx="93342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Spam Filter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286642" y="4952999"/>
            <a:ext cx="876278" cy="266699"/>
          </a:xfrm>
          <a:prstGeom prst="roundRect">
            <a:avLst>
              <a:gd name="adj" fmla="val 71421428"/>
            </a:avLst>
          </a:prstGeom>
          <a:solidFill>
            <a:srgbClr val="FF7E5E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9286642" y="4952999"/>
            <a:ext cx="87627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Sentiment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239119" y="4952999"/>
            <a:ext cx="571485" cy="266699"/>
          </a:xfrm>
          <a:prstGeom prst="roundRect">
            <a:avLst>
              <a:gd name="adj" fmla="val 71421428"/>
            </a:avLst>
          </a:prstGeom>
          <a:solidFill>
            <a:srgbClr val="FF7E5E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0239119" y="4952999"/>
            <a:ext cx="57148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E5E7EB"/>
                </a:solidFill>
                <a:latin typeface="Noto Sans"/>
              </a:rPr>
              <a:t>News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2095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3406" y="266699"/>
            <a:ext cx="1428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872" y="209550"/>
            <a:ext cx="6343491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Pemrograman Teks &amp; Sintaks Dasar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77198" y="266699"/>
            <a:ext cx="15049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2 - Topik D &amp; 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1114425"/>
            <a:ext cx="533386" cy="533399"/>
          </a:xfrm>
          <a:prstGeom prst="roundRect">
            <a:avLst>
              <a:gd name="adj" fmla="val 42857"/>
            </a:avLst>
          </a:prstGeom>
          <a:solidFill>
            <a:srgbClr val="58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406" y="1302397"/>
            <a:ext cx="285742" cy="1574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57268" y="1209674"/>
            <a:ext cx="21906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" y="1800225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78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Bahasa prosedural tingkat rendah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" y="2181225"/>
            <a:ext cx="3505112" cy="1162050"/>
          </a:xfrm>
          <a:prstGeom prst="roundRect">
            <a:avLst>
              <a:gd name="adj" fmla="val 19672"/>
            </a:avLst>
          </a:prstGeom>
          <a:gradFill rotWithShape="1">
            <a:gsLst>
              <a:gs pos="0">
                <a:srgbClr val="589632">
                  <a:alpha val="20000"/>
                </a:srgbClr>
              </a:gs>
              <a:gs pos="100000">
                <a:srgbClr val="589632">
                  <a:alpha val="5000"/>
                </a:srgbClr>
              </a:gs>
            </a:gsLst>
            <a:lin ang="8100000" scaled="0"/>
          </a:gradFill>
          <a:ln w="8255">
            <a:solidFill>
              <a:srgbClr val="5896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71505" y="2419349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8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23901" y="2343150"/>
            <a:ext cx="1085822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Tipe data statis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1505" y="27241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8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23901" y="2647949"/>
            <a:ext cx="131441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Pointer &amp; Memory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1505" y="30289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8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23901" y="2952750"/>
            <a:ext cx="131441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High performance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584" y="3457575"/>
            <a:ext cx="3505112" cy="1828800"/>
          </a:xfrm>
          <a:prstGeom prst="roundRect">
            <a:avLst>
              <a:gd name="adj" fmla="val 8333"/>
            </a:avLst>
          </a:prstGeom>
          <a:solidFill>
            <a:srgbClr val="000000">
              <a:alpha val="50000"/>
            </a:srgbClr>
          </a:solidFill>
          <a:ln w="8255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1505" y="3619499"/>
            <a:ext cx="318127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520"/>
              </a:spcAft>
            </a:pPr>
            <a:r>
              <a:rPr sz="837" b="0">
                <a:solidFill>
                  <a:srgbClr val="589632"/>
                </a:solidFill>
                <a:latin typeface="Noto Sans"/>
              </a:rPr>
              <a:t>// Contoh Kode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291" y="1114425"/>
            <a:ext cx="533386" cy="533399"/>
          </a:xfrm>
          <a:prstGeom prst="roundRect">
            <a:avLst>
              <a:gd name="adj" fmla="val 42857"/>
            </a:avLst>
          </a:prstGeom>
          <a:solidFill>
            <a:srgbClr val="3776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7113" y="1258660"/>
            <a:ext cx="285742" cy="24492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90975" y="1209674"/>
            <a:ext cx="103819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Python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291" y="1800225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78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Bahasa tingkat tinggi yang mudah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43291" y="2181225"/>
            <a:ext cx="3505112" cy="1162050"/>
          </a:xfrm>
          <a:prstGeom prst="roundRect">
            <a:avLst>
              <a:gd name="adj" fmla="val 19672"/>
            </a:avLst>
          </a:prstGeom>
          <a:gradFill rotWithShape="1">
            <a:gsLst>
              <a:gs pos="0">
                <a:srgbClr val="3776AB">
                  <a:alpha val="20000"/>
                </a:srgbClr>
              </a:gs>
              <a:gs pos="100000">
                <a:srgbClr val="3776AB">
                  <a:alpha val="5000"/>
                </a:srgbClr>
              </a:gs>
            </a:gsLst>
            <a:lin ang="8100000" scaled="0"/>
          </a:gradFill>
          <a:ln w="8255">
            <a:solidFill>
              <a:srgbClr val="3776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4505212" y="2419349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3776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657608" y="2343150"/>
            <a:ext cx="131441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Sintaks sederhana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05212" y="27241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3776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657608" y="2647949"/>
            <a:ext cx="131441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Dynamically typed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05212" y="30289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3776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4657608" y="2952750"/>
            <a:ext cx="133346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Populer di ML &amp; AI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43291" y="3457575"/>
            <a:ext cx="3505112" cy="1828800"/>
          </a:xfrm>
          <a:prstGeom prst="roundRect">
            <a:avLst>
              <a:gd name="adj" fmla="val 8333"/>
            </a:avLst>
          </a:prstGeom>
          <a:solidFill>
            <a:srgbClr val="000000">
              <a:alpha val="50000"/>
            </a:srgbClr>
          </a:solidFill>
          <a:ln w="8255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505212" y="3619499"/>
            <a:ext cx="318127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520"/>
              </a:spcAft>
            </a:pPr>
            <a:r>
              <a:rPr sz="837" b="0">
                <a:solidFill>
                  <a:srgbClr val="3776AB"/>
                </a:solidFill>
                <a:latin typeface="Noto Sans"/>
              </a:rPr>
              <a:t># Contoh Kode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76998" y="1114425"/>
            <a:ext cx="533386" cy="533399"/>
          </a:xfrm>
          <a:prstGeom prst="roundRect">
            <a:avLst>
              <a:gd name="adj" fmla="val 42857"/>
            </a:avLst>
          </a:prstGeom>
          <a:solidFill>
            <a:srgbClr val="F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0819" y="1270323"/>
            <a:ext cx="285742" cy="22160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8724681" y="1209674"/>
            <a:ext cx="733406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Java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76998" y="1800225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78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Bahasa OOP yang robust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76998" y="2181225"/>
            <a:ext cx="3505112" cy="1162050"/>
          </a:xfrm>
          <a:prstGeom prst="roundRect">
            <a:avLst>
              <a:gd name="adj" fmla="val 19672"/>
            </a:avLst>
          </a:prstGeom>
          <a:gradFill rotWithShape="1">
            <a:gsLst>
              <a:gs pos="0">
                <a:srgbClr val="F89820">
                  <a:alpha val="20000"/>
                </a:srgbClr>
              </a:gs>
              <a:gs pos="100000">
                <a:srgbClr val="F89820">
                  <a:alpha val="5000"/>
                </a:srgbClr>
              </a:gs>
            </a:gsLst>
            <a:lin ang="8100000" scaled="0"/>
          </a:gradFill>
          <a:ln w="8255">
            <a:solidFill>
              <a:srgbClr val="F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8238919" y="2419349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F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391315" y="2343150"/>
            <a:ext cx="1152496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Object-Oriented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238919" y="27241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F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391315" y="2647949"/>
            <a:ext cx="1581110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Platform independent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238919" y="30289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F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391315" y="2952750"/>
            <a:ext cx="97152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E5E7EB"/>
                </a:solidFill>
                <a:latin typeface="Noto Sans"/>
              </a:rPr>
              <a:t>Strong typing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076998" y="3457575"/>
            <a:ext cx="3505112" cy="2076449"/>
          </a:xfrm>
          <a:prstGeom prst="roundRect">
            <a:avLst>
              <a:gd name="adj" fmla="val 7339"/>
            </a:avLst>
          </a:prstGeom>
          <a:solidFill>
            <a:srgbClr val="000000">
              <a:alpha val="50000"/>
            </a:srgbClr>
          </a:solidFill>
          <a:ln w="8255"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238919" y="3619499"/>
            <a:ext cx="3181270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520"/>
              </a:spcAft>
            </a:pPr>
            <a:r>
              <a:rPr sz="837" b="0">
                <a:solidFill>
                  <a:srgbClr val="F89820"/>
                </a:solidFill>
                <a:latin typeface="Noto Sans"/>
              </a:rPr>
              <a:t>// Contoh Kode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2095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52456" y="266699"/>
            <a:ext cx="10477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872" y="209550"/>
            <a:ext cx="1952576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Debugging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20089" y="266699"/>
            <a:ext cx="1162020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2 - Topik F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84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3881" y="1254442"/>
            <a:ext cx="228594" cy="1771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1070" y="1190625"/>
            <a:ext cx="1228694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Jenis Error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" y="1724024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104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Kesalahan dalam kode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" y="2143125"/>
            <a:ext cx="3505112" cy="895350"/>
          </a:xfrm>
          <a:prstGeom prst="roundRect">
            <a:avLst>
              <a:gd name="adj" fmla="val 25531"/>
            </a:avLst>
          </a:prstGeom>
          <a:gradFill rotWithShape="1">
            <a:gsLst>
              <a:gs pos="0">
                <a:srgbClr val="EF4444">
                  <a:alpha val="20000"/>
                </a:srgbClr>
              </a:gs>
              <a:gs pos="100000">
                <a:srgbClr val="EF4444">
                  <a:alpha val="5000"/>
                </a:srgbClr>
              </a:gs>
            </a:gsLst>
            <a:lin ang="8100000" scaled="0"/>
          </a:gradFill>
          <a:ln w="8255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505" y="2385172"/>
            <a:ext cx="190495" cy="1064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38199" y="2305049"/>
            <a:ext cx="11429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Syntax Error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05" y="2647949"/>
            <a:ext cx="3181270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Kesalahan tata bahasa, tidak bisa di-compile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584" y="3152775"/>
            <a:ext cx="3505112" cy="895350"/>
          </a:xfrm>
          <a:prstGeom prst="roundRect">
            <a:avLst>
              <a:gd name="adj" fmla="val 25531"/>
            </a:avLst>
          </a:prstGeom>
          <a:gradFill rotWithShape="1">
            <a:gsLst>
              <a:gs pos="0">
                <a:srgbClr val="F97316">
                  <a:alpha val="20000"/>
                </a:srgbClr>
              </a:gs>
              <a:gs pos="100000">
                <a:srgbClr val="F97316">
                  <a:alpha val="5000"/>
                </a:srgbClr>
              </a:gs>
            </a:gsLst>
            <a:lin ang="8100000" scaled="0"/>
          </a:gradFill>
          <a:ln w="8255">
            <a:solidFill>
              <a:srgbClr val="F973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505" y="3369608"/>
            <a:ext cx="190495" cy="15688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38199" y="3314700"/>
            <a:ext cx="130489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Runtime Error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505" y="3657600"/>
            <a:ext cx="3181270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Terjadi saat program berjalan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584" y="4162424"/>
            <a:ext cx="3505112" cy="895350"/>
          </a:xfrm>
          <a:prstGeom prst="roundRect">
            <a:avLst>
              <a:gd name="adj" fmla="val 25531"/>
            </a:avLst>
          </a:prstGeom>
          <a:gradFill rotWithShape="1">
            <a:gsLst>
              <a:gs pos="0">
                <a:srgbClr val="EAB308">
                  <a:alpha val="20000"/>
                </a:srgbClr>
              </a:gs>
              <a:gs pos="100000">
                <a:srgbClr val="EAB308">
                  <a:alpha val="5000"/>
                </a:srgbClr>
              </a:gs>
            </a:gsLst>
            <a:lin ang="8100000" scaled="0"/>
          </a:gradFill>
          <a:ln w="8255">
            <a:solidFill>
              <a:srgbClr val="EAB3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1505" y="4382060"/>
            <a:ext cx="190495" cy="15127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38199" y="4324349"/>
            <a:ext cx="1009624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Logic Error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1505" y="4667249"/>
            <a:ext cx="3181270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Program berjalan tapi hasil salah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291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57588" y="1254442"/>
            <a:ext cx="228594" cy="17716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14777" y="1190625"/>
            <a:ext cx="2133546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Proses Debugging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43291" y="1724024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104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Langkah sistematis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43291" y="2305049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533786" y="2400300"/>
            <a:ext cx="7619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1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952876" y="2143125"/>
            <a:ext cx="2895527" cy="781050"/>
          </a:xfrm>
          <a:prstGeom prst="roundRect">
            <a:avLst>
              <a:gd name="adj" fmla="val 29268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076698" y="2266950"/>
            <a:ext cx="264788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Analyze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76698" y="2571750"/>
            <a:ext cx="264788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Identifikasi masalah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343291" y="3200400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514737" y="3295650"/>
            <a:ext cx="10477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2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952876" y="3038475"/>
            <a:ext cx="2895527" cy="781050"/>
          </a:xfrm>
          <a:prstGeom prst="roundRect">
            <a:avLst>
              <a:gd name="adj" fmla="val 29268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076698" y="3162299"/>
            <a:ext cx="264788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Identify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76698" y="3467100"/>
            <a:ext cx="264788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Lokasi error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343291" y="4095749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514737" y="4190999"/>
            <a:ext cx="11429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3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952876" y="3933824"/>
            <a:ext cx="2895527" cy="781050"/>
          </a:xfrm>
          <a:prstGeom prst="roundRect">
            <a:avLst>
              <a:gd name="adj" fmla="val 29268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076698" y="4057650"/>
            <a:ext cx="264788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Fix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76698" y="4362450"/>
            <a:ext cx="264788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Perbaiki kode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343291" y="4991100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4505212" y="5086350"/>
            <a:ext cx="13334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Poppins"/>
              </a:rPr>
              <a:t>4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952876" y="4829175"/>
            <a:ext cx="2895527" cy="781050"/>
          </a:xfrm>
          <a:prstGeom prst="roundRect">
            <a:avLst>
              <a:gd name="adj" fmla="val 29268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7C3D5E">
                  <a:alpha val="5000"/>
                </a:srgbClr>
              </a:gs>
            </a:gsLst>
            <a:lin ang="8100000" scaled="0"/>
          </a:gradFill>
          <a:ln w="8255">
            <a:solidFill>
              <a:srgbClr val="7C3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5076698" y="4952999"/>
            <a:ext cx="264788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Test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76698" y="5257800"/>
            <a:ext cx="2647883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Verifikasi solusi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343291" y="5724524"/>
            <a:ext cx="3505112" cy="1333500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8076998" y="1114425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91295" y="1280160"/>
            <a:ext cx="228594" cy="125729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648483" y="1190625"/>
            <a:ext cx="1476338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Contoh Error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76998" y="1724024"/>
            <a:ext cx="350511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1040"/>
              </a:spcAft>
            </a:pPr>
            <a:r>
              <a:rPr sz="1076" b="0">
                <a:solidFill>
                  <a:srgbClr val="D1D5DB"/>
                </a:solidFill>
                <a:latin typeface="Noto Sans"/>
              </a:rPr>
              <a:t>Syntax &amp; Logic Error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076998" y="2143125"/>
            <a:ext cx="3505112" cy="1533525"/>
          </a:xfrm>
          <a:prstGeom prst="roundRect">
            <a:avLst>
              <a:gd name="adj" fmla="val 14906"/>
            </a:avLst>
          </a:prstGeom>
          <a:gradFill rotWithShape="1">
            <a:gsLst>
              <a:gs pos="0">
                <a:srgbClr val="EF4444">
                  <a:alpha val="10000"/>
                </a:srgbClr>
              </a:gs>
              <a:gs pos="100000">
                <a:srgbClr val="000000">
                  <a:alpha val="0"/>
                </a:srgbClr>
              </a:gs>
            </a:gsLst>
            <a:lin ang="8100000" scaled="0"/>
          </a:gradFill>
          <a:ln w="8255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38919" y="2383093"/>
            <a:ext cx="171445" cy="110612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8486562" y="2324100"/>
            <a:ext cx="790555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Noto Sans"/>
              </a:rPr>
              <a:t>Kode Error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076998" y="4029075"/>
            <a:ext cx="3505112" cy="1533525"/>
          </a:xfrm>
          <a:prstGeom prst="roundRect">
            <a:avLst>
              <a:gd name="adj" fmla="val 14906"/>
            </a:avLst>
          </a:prstGeom>
          <a:gradFill rotWithShape="1">
            <a:gsLst>
              <a:gs pos="0">
                <a:srgbClr val="22C55E">
                  <a:alpha val="10000"/>
                </a:srgbClr>
              </a:gs>
              <a:gs pos="100000">
                <a:srgbClr val="000000">
                  <a:alpha val="0"/>
                </a:srgbClr>
              </a:gs>
            </a:gsLst>
            <a:lin ang="8100000" scaled="0"/>
          </a:gradFill>
          <a:ln w="8255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238919" y="4270426"/>
            <a:ext cx="171445" cy="107847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8486562" y="4210049"/>
            <a:ext cx="628634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Noto Sans"/>
              </a:rPr>
              <a:t>Kode Fix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076998" y="5915025"/>
            <a:ext cx="3505112" cy="1143000"/>
          </a:xfrm>
          <a:prstGeom prst="round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gradFill rotWithShape="1">
            <a:gsLst>
              <a:gs pos="0">
                <a:srgbClr val="FF7E5E"/>
              </a:gs>
              <a:gs pos="50000">
                <a:srgbClr val="7C3D5E"/>
              </a:gs>
              <a:gs pos="100000">
                <a:srgbClr val="FF7E5E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84" y="2095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782" y="330041"/>
            <a:ext cx="228594" cy="1400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872" y="209550"/>
            <a:ext cx="3895627" cy="3809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52" b="1">
                <a:solidFill>
                  <a:srgbClr val="FFFFFF"/>
                </a:solidFill>
                <a:latin typeface="Poppins"/>
              </a:rPr>
              <a:t>Ringkasan &amp; Aktivitas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24921" y="266699"/>
            <a:ext cx="457188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9CA3AF"/>
                </a:solidFill>
                <a:latin typeface="Noto Sans"/>
              </a:rPr>
              <a:t>Bab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84" y="1114425"/>
            <a:ext cx="5905352" cy="304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FFFFFF"/>
                </a:solidFill>
                <a:latin typeface="Poppins"/>
              </a:rPr>
              <a:t>Ringkasan Bab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584" y="1609724"/>
            <a:ext cx="2895527" cy="533399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408925" y="1810383"/>
            <a:ext cx="5333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980" y="1779270"/>
            <a:ext cx="228594" cy="1943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4872" y="1743075"/>
            <a:ext cx="1333466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Noto Sans"/>
              </a:rPr>
              <a:t>Algoritma Dasar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19409" y="1609724"/>
            <a:ext cx="2895527" cy="533399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 Same Side Corner Rectangle 12"/>
          <p:cNvSpPr/>
          <p:nvPr/>
        </p:nvSpPr>
        <p:spPr>
          <a:xfrm rot="16200000">
            <a:off x="3418750" y="1810383"/>
            <a:ext cx="5333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1805" y="1787842"/>
            <a:ext cx="228594" cy="17716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14697" y="1743075"/>
            <a:ext cx="80007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Noto Sans"/>
              </a:rPr>
              <a:t>Flowchart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584" y="2257425"/>
            <a:ext cx="2895527" cy="533399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 Same Side Corner Rectangle 16"/>
          <p:cNvSpPr/>
          <p:nvPr/>
        </p:nvSpPr>
        <p:spPr>
          <a:xfrm rot="16200000">
            <a:off x="408925" y="2458084"/>
            <a:ext cx="5333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1980" y="2441257"/>
            <a:ext cx="228594" cy="16573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04872" y="2390774"/>
            <a:ext cx="111439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Noto Sans"/>
              </a:rPr>
              <a:t>Struktur Data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19409" y="2257425"/>
            <a:ext cx="2895527" cy="533399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3418750" y="2458084"/>
            <a:ext cx="5333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71805" y="2436971"/>
            <a:ext cx="228594" cy="17430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14697" y="2390774"/>
            <a:ext cx="1628734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Noto Sans"/>
              </a:rPr>
              <a:t>Searching &amp; Sorting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9584" y="2905124"/>
            <a:ext cx="2895527" cy="533399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408925" y="3105783"/>
            <a:ext cx="5333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1980" y="3108959"/>
            <a:ext cx="228594" cy="12572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104872" y="3038475"/>
            <a:ext cx="159063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Noto Sans"/>
              </a:rPr>
              <a:t>Pemrograman Teks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619409" y="2905124"/>
            <a:ext cx="2895527" cy="533399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C3D5E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 Same Side Corner Rectangle 28"/>
          <p:cNvSpPr/>
          <p:nvPr/>
        </p:nvSpPr>
        <p:spPr>
          <a:xfrm rot="16200000">
            <a:off x="3418750" y="3105783"/>
            <a:ext cx="5333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C3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71805" y="3083242"/>
            <a:ext cx="228594" cy="17716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114697" y="3038475"/>
            <a:ext cx="91437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FFFFFF"/>
                </a:solidFill>
                <a:latin typeface="Noto Sans"/>
              </a:rPr>
              <a:t>Debugging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09584" y="4076699"/>
            <a:ext cx="5905352" cy="2476499"/>
          </a:xfrm>
          <a:prstGeom prst="round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6743531" y="1114425"/>
            <a:ext cx="4838579" cy="5238749"/>
          </a:xfrm>
          <a:prstGeom prst="roundRect">
            <a:avLst>
              <a:gd name="adj" fmla="val 6299"/>
            </a:avLst>
          </a:prstGeom>
          <a:gradFill rotWithShape="1">
            <a:gsLst>
              <a:gs pos="0">
                <a:srgbClr val="FF7E5E">
                  <a:alpha val="20000"/>
                </a:srgbClr>
              </a:gs>
              <a:gs pos="100000">
                <a:srgbClr val="FF7E5E">
                  <a:alpha val="5000"/>
                </a:srgbClr>
              </a:gs>
            </a:gsLst>
            <a:lin ang="8100000" scaled="0"/>
          </a:gradFill>
          <a:ln w="16510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6991175" y="1362075"/>
            <a:ext cx="533386" cy="533399"/>
          </a:xfrm>
          <a:prstGeom prst="roundRect">
            <a:avLst>
              <a:gd name="adj" fmla="val 42857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14997" y="1509226"/>
            <a:ext cx="285742" cy="23909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638859" y="1457325"/>
            <a:ext cx="190495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794" b="1">
                <a:solidFill>
                  <a:srgbClr val="FFFFFF"/>
                </a:solidFill>
                <a:latin typeface="Poppins"/>
              </a:rPr>
              <a:t>Ayo Berlatih!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91175" y="2047874"/>
            <a:ext cx="434329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1300"/>
              </a:spcAft>
            </a:pPr>
            <a:r>
              <a:rPr sz="1076" b="0">
                <a:solidFill>
                  <a:srgbClr val="E5E7EB"/>
                </a:solidFill>
                <a:latin typeface="Noto Sans"/>
              </a:rPr>
              <a:t>Terapkan ilmu yang telah kamu pelajari: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991175" y="2505074"/>
            <a:ext cx="4343291" cy="1085850"/>
          </a:xfrm>
          <a:prstGeom prst="roundRect">
            <a:avLst>
              <a:gd name="adj" fmla="val 21052"/>
            </a:avLst>
          </a:prstGeom>
          <a:solidFill>
            <a:srgbClr val="FFFFFF">
              <a:alpha val="10000"/>
            </a:srgbClr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7153096" y="2705099"/>
            <a:ext cx="304792" cy="304800"/>
          </a:xfrm>
          <a:prstGeom prst="roundRect">
            <a:avLst>
              <a:gd name="adj" fmla="val 6249375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67393" y="2743200"/>
            <a:ext cx="85722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Noto Sans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72185" y="2667000"/>
            <a:ext cx="360035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Buat Algoritma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72185" y="2971800"/>
            <a:ext cx="3600359" cy="4572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Susun langkah-langkah sistematis untuk menyelesaikan masalah pilihanmu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991175" y="3743325"/>
            <a:ext cx="4343291" cy="1085850"/>
          </a:xfrm>
          <a:prstGeom prst="roundRect">
            <a:avLst>
              <a:gd name="adj" fmla="val 21052"/>
            </a:avLst>
          </a:prstGeom>
          <a:solidFill>
            <a:srgbClr val="FFFFFF">
              <a:alpha val="10000"/>
            </a:srgbClr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7153096" y="3943350"/>
            <a:ext cx="304792" cy="304800"/>
          </a:xfrm>
          <a:prstGeom prst="roundRect">
            <a:avLst>
              <a:gd name="adj" fmla="val 6249375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267393" y="3981449"/>
            <a:ext cx="85722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Noto Sans"/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72185" y="3905249"/>
            <a:ext cx="360035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Implementasikan Flowchart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72185" y="4210049"/>
            <a:ext cx="3600359" cy="4572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Ubah algoritma menjadi diagram flowchart yang jelas dan terstruktur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991175" y="4981574"/>
            <a:ext cx="4343291" cy="1085850"/>
          </a:xfrm>
          <a:prstGeom prst="roundRect">
            <a:avLst>
              <a:gd name="adj" fmla="val 21052"/>
            </a:avLst>
          </a:prstGeom>
          <a:solidFill>
            <a:srgbClr val="FFFFFF">
              <a:alpha val="10000"/>
            </a:srgbClr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7153096" y="5181599"/>
            <a:ext cx="304792" cy="304800"/>
          </a:xfrm>
          <a:prstGeom prst="roundRect">
            <a:avLst>
              <a:gd name="adj" fmla="val 62493750"/>
            </a:avLst>
          </a:prstGeom>
          <a:solidFill>
            <a:srgbClr val="FF7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267393" y="5219700"/>
            <a:ext cx="85722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Noto Sans"/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572185" y="5143500"/>
            <a:ext cx="360035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sz="1196" b="1">
                <a:solidFill>
                  <a:srgbClr val="FFFFFF"/>
                </a:solidFill>
                <a:latin typeface="Noto Sans"/>
              </a:rPr>
              <a:t>Tulis Kode Program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572185" y="5448300"/>
            <a:ext cx="3600359" cy="4572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D1D5DB"/>
                </a:solidFill>
                <a:latin typeface="Noto Sans"/>
              </a:rPr>
              <a:t>Implementasikan algoritma ke dalam bahasa pemrograman (Python/C/Java)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991175" y="6257925"/>
            <a:ext cx="4343291" cy="857250"/>
          </a:xfrm>
          <a:prstGeom prst="roundRect">
            <a:avLst>
              <a:gd name="adj" fmla="val 26666"/>
            </a:avLst>
          </a:prstGeom>
          <a:solidFill>
            <a:srgbClr val="FF7E5E">
              <a:alpha val="20000"/>
            </a:srgbClr>
          </a:solidFill>
          <a:ln w="8255">
            <a:solidFill>
              <a:srgbClr val="FF7E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4" name="Picture 53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53096" y="6553880"/>
            <a:ext cx="285742" cy="265339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553136" y="6419850"/>
            <a:ext cx="3619409" cy="5333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Noto Sans"/>
              </a:rPr>
              <a:t>Presentasikan hasil kerjamu di depan kelas!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514</Words>
  <Application>Microsoft Office PowerPoint</Application>
  <PresentationFormat>Widescreen</PresentationFormat>
  <Paragraphs>189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Noto Sans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SMAK St clement boawae</cp:lastModifiedBy>
  <cp:revision>1</cp:revision>
  <dcterms:created xsi:type="dcterms:W3CDTF">2013-01-27T09:14:16Z</dcterms:created>
  <dcterms:modified xsi:type="dcterms:W3CDTF">2026-01-09T02:12:17Z</dcterms:modified>
  <cp:category/>
</cp:coreProperties>
</file>