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13" Type="http://schemas.openxmlformats.org/officeDocument/2006/relationships/image" Target="../media/image87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5.png"/><Relationship Id="rId5" Type="http://schemas.openxmlformats.org/officeDocument/2006/relationships/image" Target="../media/image80.png"/><Relationship Id="rId10" Type="http://schemas.openxmlformats.org/officeDocument/2006/relationships/image" Target="../media/image84.png"/><Relationship Id="rId4" Type="http://schemas.openxmlformats.org/officeDocument/2006/relationships/image" Target="../media/image79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00000">
                  <a:alpha val="90000"/>
                </a:srgbClr>
              </a:gs>
              <a:gs pos="50000">
                <a:srgbClr val="000000">
                  <a:alpha val="85000"/>
                </a:srgbClr>
              </a:gs>
              <a:gs pos="100000">
                <a:srgbClr val="7C3D5E">
                  <a:alpha val="70000"/>
                </a:srgbClr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80085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0544" y="435142"/>
            <a:ext cx="457188" cy="34891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2030" y="426118"/>
            <a:ext cx="457188" cy="36696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53516" y="435142"/>
            <a:ext cx="457188" cy="34891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0990" y="6055894"/>
            <a:ext cx="457188" cy="38501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6027319"/>
            <a:ext cx="457188" cy="44216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3961" y="6128084"/>
            <a:ext cx="457188" cy="24063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105272" y="952499"/>
            <a:ext cx="609584" cy="38100"/>
          </a:xfrm>
          <a:prstGeom prst="rect">
            <a:avLst/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67253" y="779044"/>
            <a:ext cx="457188" cy="38501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476838" y="952499"/>
            <a:ext cx="609584" cy="38100"/>
          </a:xfrm>
          <a:prstGeom prst="rect">
            <a:avLst/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838379" y="1504950"/>
            <a:ext cx="6505412" cy="714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875"/>
              </a:lnSpc>
              <a:spcBef>
                <a:spcPts val="0"/>
              </a:spcBef>
              <a:spcAft>
                <a:spcPts val="1560"/>
              </a:spcAft>
            </a:pPr>
            <a:r>
              <a:rPr sz="3588" b="1">
                <a:solidFill>
                  <a:srgbClr val="FFFFFF"/>
                </a:solidFill>
                <a:latin typeface="Poppins"/>
              </a:rPr>
              <a:t>BAB 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262" y="2438400"/>
            <a:ext cx="1219169" cy="381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7C3D5E"/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838379" y="2781300"/>
            <a:ext cx="6505412" cy="11430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900"/>
              </a:lnSpc>
              <a:spcBef>
                <a:spcPts val="0"/>
              </a:spcBef>
              <a:spcAft>
                <a:spcPts val="2080"/>
              </a:spcAft>
            </a:pPr>
            <a:r>
              <a:rPr sz="2870" b="1">
                <a:solidFill>
                  <a:srgbClr val="FFFFFF"/>
                </a:solidFill>
                <a:latin typeface="Poppins"/>
              </a:rPr>
              <a:t> Literasi dan Etika</a:t>
            </a:r>
            <a:r>
              <a:rPr sz="1104"/>
              <a:t>
</a:t>
            </a:r>
            <a:r>
              <a:rPr sz="2870" b="1">
                <a:solidFill>
                  <a:srgbClr val="FFFFFF"/>
                </a:solidFill>
                <a:latin typeface="Poppins"/>
              </a:rPr>
              <a:t>Kecerdasan Artifisial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171745" y="4229100"/>
            <a:ext cx="5838679" cy="666750"/>
          </a:xfrm>
          <a:prstGeom prst="roundRect">
            <a:avLst>
              <a:gd name="adj" fmla="val 45714"/>
            </a:avLst>
          </a:prstGeom>
          <a:solidFill>
            <a:srgbClr val="FFFFFF">
              <a:alpha val="10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562260" y="4438649"/>
            <a:ext cx="505764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3F4F6"/>
                </a:solidFill>
                <a:latin typeface="Noto Sans"/>
              </a:rPr>
              <a:t>Koding dan Kecerdasan Artifisial untuk SMA/MA Kelas X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8379" y="5581649"/>
            <a:ext cx="1904952" cy="533399"/>
          </a:xfrm>
          <a:prstGeom prst="roundRect">
            <a:avLst>
              <a:gd name="adj" fmla="val 42857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28874" y="5745480"/>
            <a:ext cx="228594" cy="20573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333666" y="5734050"/>
            <a:ext cx="121916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Pengenalan Pola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971925" y="5581649"/>
            <a:ext cx="1381090" cy="533399"/>
          </a:xfrm>
          <a:prstGeom prst="roundRect">
            <a:avLst>
              <a:gd name="adj" fmla="val 42857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62420" y="5755481"/>
            <a:ext cx="228594" cy="18573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467213" y="5734050"/>
            <a:ext cx="69530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Profesi AI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91135" y="5581649"/>
            <a:ext cx="1238219" cy="533399"/>
          </a:xfrm>
          <a:prstGeom prst="roundRect">
            <a:avLst>
              <a:gd name="adj" fmla="val 42857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81630" y="5755481"/>
            <a:ext cx="228594" cy="18573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086422" y="5734050"/>
            <a:ext cx="55243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Etika AI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48423" y="5581649"/>
            <a:ext cx="1295367" cy="533399"/>
          </a:xfrm>
          <a:prstGeom prst="roundRect">
            <a:avLst>
              <a:gd name="adj" fmla="val 42857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8919" y="5751195"/>
            <a:ext cx="228594" cy="19430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543711" y="5734050"/>
            <a:ext cx="609584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Dampak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7150"/>
            <a:ext cx="12191695" cy="68008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584" y="267028"/>
            <a:ext cx="342891" cy="2660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872" y="209550"/>
            <a:ext cx="201924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Peta Materi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4921" y="266699"/>
            <a:ext cx="45718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552574"/>
            <a:ext cx="5333866" cy="2181225"/>
          </a:xfrm>
          <a:prstGeom prst="roundRect">
            <a:avLst>
              <a:gd name="adj" fmla="val 13973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33426" y="1876424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3446" y="2009774"/>
            <a:ext cx="20954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A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3506" y="1914689"/>
            <a:ext cx="342891" cy="3044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90695" y="1914525"/>
            <a:ext cx="1895427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Pengenalan Pola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3506" y="2371725"/>
            <a:ext cx="3886102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85"/>
              </a:lnSpc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E5E7EB"/>
                </a:solidFill>
                <a:latin typeface="Noto Sans"/>
              </a:rPr>
              <a:t>Citra dan Suara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33506" y="2800350"/>
            <a:ext cx="1295367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33506" y="2800350"/>
            <a:ext cx="129536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Face Recognition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105072" y="2800350"/>
            <a:ext cx="1466813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105072" y="2800350"/>
            <a:ext cx="146681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Speech Recognition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33506" y="3143250"/>
            <a:ext cx="1276318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733506" y="3143250"/>
            <a:ext cx="127631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Computer Vision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48243" y="1552574"/>
            <a:ext cx="5333866" cy="2181225"/>
          </a:xfrm>
          <a:prstGeom prst="roundRect">
            <a:avLst>
              <a:gd name="adj" fmla="val 13973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572085" y="1876424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781630" y="2009774"/>
            <a:ext cx="190495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B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2165" y="1927991"/>
            <a:ext cx="342891" cy="27786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829354" y="1914525"/>
            <a:ext cx="2285942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Profesi di Bidang KA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72165" y="2371725"/>
            <a:ext cx="3886102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85"/>
              </a:lnSpc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E5E7EB"/>
                </a:solidFill>
                <a:latin typeface="Noto Sans"/>
              </a:rPr>
              <a:t>Karier Kecerdasan Artifisial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72165" y="2800350"/>
            <a:ext cx="1019149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72165" y="2800350"/>
            <a:ext cx="101914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ML Engineer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67513" y="2800350"/>
            <a:ext cx="1095347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67513" y="2800350"/>
            <a:ext cx="109534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AI Researcher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39059" y="2800350"/>
            <a:ext cx="1085822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639059" y="2800350"/>
            <a:ext cx="108582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Data Scientist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09584" y="4038599"/>
            <a:ext cx="5333866" cy="2066924"/>
          </a:xfrm>
          <a:prstGeom prst="roundRect">
            <a:avLst>
              <a:gd name="adj" fmla="val 14746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933426" y="4362450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133446" y="4495799"/>
            <a:ext cx="21906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3506" y="4528316"/>
            <a:ext cx="342891" cy="27786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190695" y="4362450"/>
            <a:ext cx="3428914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Keterampilan yang Dibutuhkan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33506" y="5086350"/>
            <a:ext cx="3886102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85"/>
              </a:lnSpc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E5E7EB"/>
                </a:solidFill>
                <a:latin typeface="Noto Sans"/>
              </a:rPr>
              <a:t>Skills dan Perspektif Karier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733506" y="5524499"/>
            <a:ext cx="1152496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733506" y="5524499"/>
            <a:ext cx="115249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Technical Skills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962200" y="5524499"/>
            <a:ext cx="819129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962200" y="5524499"/>
            <a:ext cx="81912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Soft Skills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57528" y="5524499"/>
            <a:ext cx="1247743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857528" y="5524499"/>
            <a:ext cx="124774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Problem Solving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48243" y="4038599"/>
            <a:ext cx="5333866" cy="2066924"/>
          </a:xfrm>
          <a:prstGeom prst="roundRect">
            <a:avLst>
              <a:gd name="adj" fmla="val 14746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16510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6572085" y="4362450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772105" y="4495799"/>
            <a:ext cx="20954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D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2165" y="4408104"/>
            <a:ext cx="342891" cy="28969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829354" y="4400550"/>
            <a:ext cx="2914577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Dampak Pemanfaatan KA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72165" y="4857750"/>
            <a:ext cx="3886102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85"/>
              </a:lnSpc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E5E7EB"/>
                </a:solidFill>
                <a:latin typeface="Noto Sans"/>
              </a:rPr>
              <a:t>Pengaruh AI pada Masyarakat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372165" y="5295899"/>
            <a:ext cx="1171545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72165" y="5295899"/>
            <a:ext cx="117154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Dampak Positif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619909" y="5295899"/>
            <a:ext cx="1247743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619909" y="5295899"/>
            <a:ext cx="124774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Dampak Negatif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953376" y="5295899"/>
            <a:ext cx="695307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9953376" y="5295899"/>
            <a:ext cx="69530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Etika AI</a:t>
            </a:r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505912" y="6317581"/>
            <a:ext cx="457188" cy="3188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266699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581962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Pengenalan Pola Citra dan Suara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1039" y="266699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3 - Topik 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307" y="1214729"/>
            <a:ext cx="285742" cy="2565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171575"/>
            <a:ext cx="3266993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Pengenalan Pola Citra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584" y="1724024"/>
            <a:ext cx="2590735" cy="2667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352716" y="2247899"/>
            <a:ext cx="2590735" cy="1619250"/>
          </a:xfrm>
          <a:prstGeom prst="roundRect">
            <a:avLst>
              <a:gd name="adj" fmla="val 1411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0835" y="2541270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33726" y="2505074"/>
            <a:ext cx="142871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Face Recognition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0835" y="2960370"/>
            <a:ext cx="228594" cy="1943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33726" y="2924175"/>
            <a:ext cx="168588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Image Classification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0835" y="3379470"/>
            <a:ext cx="228594" cy="1943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33726" y="3343275"/>
            <a:ext cx="140966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Object Detection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4543425"/>
            <a:ext cx="5333866" cy="1619250"/>
          </a:xfrm>
          <a:prstGeom prst="roundRect">
            <a:avLst>
              <a:gd name="adj" fmla="val 14117"/>
            </a:avLst>
          </a:prstGeom>
          <a:gradFill rotWithShape="1">
            <a:gsLst>
              <a:gs pos="0">
                <a:srgbClr val="7C3D5E">
                  <a:alpha val="15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9604" y="4743450"/>
            <a:ext cx="493382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Contoh Aplikasi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604" y="5124449"/>
            <a:ext cx="1438239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9604" y="5124449"/>
            <a:ext cx="143823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Security System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24041" y="5124449"/>
            <a:ext cx="1504912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324041" y="5124449"/>
            <a:ext cx="1504912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Medical Imaging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95627" y="5124449"/>
            <a:ext cx="1419189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895627" y="5124449"/>
            <a:ext cx="141918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Self-Driving Car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604" y="5581649"/>
            <a:ext cx="1162020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9604" y="5581649"/>
            <a:ext cx="116202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Face Unlock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48243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3966" y="1226392"/>
            <a:ext cx="285742" cy="2332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19729" y="1171575"/>
            <a:ext cx="340986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Pengenalan Pola Suara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48243" y="1724024"/>
            <a:ext cx="2590735" cy="2667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8991375" y="2247899"/>
            <a:ext cx="2590735" cy="1619250"/>
          </a:xfrm>
          <a:prstGeom prst="roundRect">
            <a:avLst>
              <a:gd name="adj" fmla="val 14117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29494" y="2541270"/>
            <a:ext cx="228594" cy="19430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572385" y="2505074"/>
            <a:ext cx="16477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Speech Recognition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29494" y="2960370"/>
            <a:ext cx="228594" cy="19430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572385" y="2924175"/>
            <a:ext cx="125726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Voice Assistant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29494" y="3379470"/>
            <a:ext cx="228594" cy="19430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572385" y="3343275"/>
            <a:ext cx="16382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Audio Classification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48243" y="4543425"/>
            <a:ext cx="5333866" cy="1619250"/>
          </a:xfrm>
          <a:prstGeom prst="roundRect">
            <a:avLst>
              <a:gd name="adj" fmla="val 14117"/>
            </a:avLst>
          </a:prstGeom>
          <a:gradFill rotWithShape="1">
            <a:gsLst>
              <a:gs pos="0">
                <a:srgbClr val="FF7E5E">
                  <a:alpha val="15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448263" y="4743450"/>
            <a:ext cx="493382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Contoh Aplikasi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448263" y="5124449"/>
            <a:ext cx="1790655" cy="380999"/>
          </a:xfrm>
          <a:prstGeom prst="roundRect">
            <a:avLst>
              <a:gd name="adj" fmla="val 40000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48263" y="5124449"/>
            <a:ext cx="1790655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Siri/Google Assistant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315117" y="5124449"/>
            <a:ext cx="1466813" cy="380999"/>
          </a:xfrm>
          <a:prstGeom prst="roundRect">
            <a:avLst>
              <a:gd name="adj" fmla="val 40000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315117" y="5124449"/>
            <a:ext cx="1466813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Voice Command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48263" y="5581649"/>
            <a:ext cx="1543011" cy="380999"/>
          </a:xfrm>
          <a:prstGeom prst="roundRect">
            <a:avLst>
              <a:gd name="adj" fmla="val 40000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48263" y="5581649"/>
            <a:ext cx="1543011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Transkripsi Audio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067473" y="5581649"/>
            <a:ext cx="1485862" cy="380999"/>
          </a:xfrm>
          <a:prstGeom prst="roundRect">
            <a:avLst>
              <a:gd name="adj" fmla="val 40000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067473" y="5581649"/>
            <a:ext cx="1485862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Voice Biometrics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3406" y="266699"/>
            <a:ext cx="12382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872" y="209550"/>
            <a:ext cx="6714957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Profesi di Bidang Kecerdasan Artifisial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01039" y="266699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3 - Topik 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584" y="1114425"/>
            <a:ext cx="3533686" cy="2057400"/>
          </a:xfrm>
          <a:prstGeom prst="roundRect">
            <a:avLst>
              <a:gd name="adj" fmla="val 1111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57228" y="1362075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050" y="1513600"/>
            <a:ext cx="285742" cy="2303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04912" y="1495424"/>
            <a:ext cx="117154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ML Engineer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28" y="2047874"/>
            <a:ext cx="3038399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78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Mengembangkan dan menerapkan model machine learning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2657475"/>
            <a:ext cx="1152496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7228" y="2657475"/>
            <a:ext cx="115249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Deep Learning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85922" y="2657475"/>
            <a:ext cx="1419189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085922" y="2657475"/>
            <a:ext cx="141918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Model Deployment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33766" y="1114425"/>
            <a:ext cx="3533686" cy="2057400"/>
          </a:xfrm>
          <a:prstGeom prst="roundRect">
            <a:avLst>
              <a:gd name="adj" fmla="val 1111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81410" y="1362075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5232" y="1526721"/>
            <a:ext cx="285742" cy="20410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229094" y="1495424"/>
            <a:ext cx="204782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AI Research Scientist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1410" y="2047874"/>
            <a:ext cx="3038399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78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Melakukan riset dan inovasi dalam kecerdasan artifisial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81410" y="2657475"/>
            <a:ext cx="857228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81410" y="2657475"/>
            <a:ext cx="85722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Algorithm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05312" y="2657475"/>
            <a:ext cx="904852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505312" y="2657475"/>
            <a:ext cx="90485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Innovation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8423" y="1114425"/>
            <a:ext cx="3533686" cy="2057400"/>
          </a:xfrm>
          <a:prstGeom prst="roundRect">
            <a:avLst>
              <a:gd name="adj" fmla="val 1111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16510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296067" y="1362075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9889" y="1517973"/>
            <a:ext cx="285742" cy="22160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943751" y="1495424"/>
            <a:ext cx="136204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Data Scientist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96067" y="2047874"/>
            <a:ext cx="3038399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78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Analisis data dan mengambil insight dari dataset besar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96067" y="2657475"/>
            <a:ext cx="990575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96067" y="2657475"/>
            <a:ext cx="99057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Data Mining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372365" y="2657475"/>
            <a:ext cx="781030" cy="266699"/>
          </a:xfrm>
          <a:prstGeom prst="roundRect">
            <a:avLst>
              <a:gd name="adj" fmla="val 57142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372365" y="2657475"/>
            <a:ext cx="78103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Statistics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09584" y="3362324"/>
            <a:ext cx="5391015" cy="1809749"/>
          </a:xfrm>
          <a:prstGeom prst="roundRect">
            <a:avLst>
              <a:gd name="adj" fmla="val 12631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16510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857228" y="3609975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1050" y="3760042"/>
            <a:ext cx="285742" cy="23326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504912" y="3743325"/>
            <a:ext cx="171445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AI Ethic Specialist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7228" y="4295774"/>
            <a:ext cx="4895727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78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Memastikan pengembangan AI mengikuti prinsip etika dan moral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57228" y="4657725"/>
            <a:ext cx="742931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57228" y="4657725"/>
            <a:ext cx="74293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Fairness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676358" y="4657725"/>
            <a:ext cx="1066773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676358" y="4657725"/>
            <a:ext cx="106677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Transparency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828854" y="4657725"/>
            <a:ext cx="1114397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828854" y="4657725"/>
            <a:ext cx="111439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Accountability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191095" y="3362324"/>
            <a:ext cx="5391015" cy="1809749"/>
          </a:xfrm>
          <a:prstGeom prst="roundRect">
            <a:avLst>
              <a:gd name="adj" fmla="val 12631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16510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6438739" y="3609975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62560" y="3780453"/>
            <a:ext cx="285742" cy="19244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086422" y="3743325"/>
            <a:ext cx="255263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Computer Vision Engineer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38739" y="4295774"/>
            <a:ext cx="4895727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78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Mengembangkan sistem pengenalan dan pemrosesan gambar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438739" y="4657725"/>
            <a:ext cx="1342991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438739" y="4657725"/>
            <a:ext cx="134299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Image Processing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857928" y="4657725"/>
            <a:ext cx="1276318" cy="266699"/>
          </a:xfrm>
          <a:prstGeom prst="roundRect">
            <a:avLst>
              <a:gd name="adj" fmla="val 57142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857928" y="4657725"/>
            <a:ext cx="127631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Object Detection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09584" y="5400675"/>
            <a:ext cx="10972525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FF7E5E">
                  <a:alpha val="20000"/>
                </a:srgbClr>
              </a:gs>
            </a:gsLst>
            <a:lin ang="10800000" scaled="0"/>
          </a:gra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9604" y="5775762"/>
            <a:ext cx="342891" cy="18327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304892" y="5619750"/>
            <a:ext cx="454331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Peluang Karier yang Menjanjikan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304892" y="5886450"/>
            <a:ext cx="454331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Permintaan AI profesional terus meningkat di berbagai industri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305692" y="5600700"/>
            <a:ext cx="2076398" cy="533399"/>
          </a:xfrm>
          <a:prstGeom prst="roundRect">
            <a:avLst>
              <a:gd name="adj" fmla="val 42857"/>
            </a:avLst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0" name="Picture 5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34286" y="5778817"/>
            <a:ext cx="228594" cy="177164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9839079" y="5734050"/>
            <a:ext cx="131441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Poppins"/>
              </a:rPr>
              <a:t>Gaji Kompetitif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19049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23881" y="247649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0"/>
            <a:ext cx="9305692" cy="761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Keterampilan yang Dibutuhkan dan Perspektif Karier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0564" y="114300"/>
            <a:ext cx="1171545" cy="5333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3 - Topik 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0763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307" y="1226197"/>
            <a:ext cx="285742" cy="157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133475"/>
            <a:ext cx="178113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Skills Teknis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584" y="1762125"/>
            <a:ext cx="5371965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703" y="2065272"/>
            <a:ext cx="285742" cy="2128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47743" y="2019299"/>
            <a:ext cx="1571585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Programming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7703" y="2457450"/>
            <a:ext cx="828654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7703" y="2457450"/>
            <a:ext cx="828654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Python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52556" y="2457450"/>
            <a:ext cx="400039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2556" y="2457450"/>
            <a:ext cx="40003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38319" y="2457450"/>
            <a:ext cx="1142971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238319" y="2457450"/>
            <a:ext cx="1142971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TensorFlow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584" y="3276599"/>
            <a:ext cx="5371965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703" y="3575373"/>
            <a:ext cx="285742" cy="2216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47743" y="3533774"/>
            <a:ext cx="1495387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Mathematics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7703" y="3971925"/>
            <a:ext cx="914377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7703" y="3971925"/>
            <a:ext cx="914377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Statistik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38279" y="3971925"/>
            <a:ext cx="1295367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838279" y="3971925"/>
            <a:ext cx="1295367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Aljabar Linier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9844" y="3971925"/>
            <a:ext cx="923901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209844" y="3971925"/>
            <a:ext cx="923901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Calculus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9584" y="4791075"/>
            <a:ext cx="5371965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703" y="5098596"/>
            <a:ext cx="285742" cy="2041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47743" y="5048250"/>
            <a:ext cx="1543011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Noto Sans"/>
              </a:rPr>
              <a:t>Data Analysis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7703" y="5486400"/>
            <a:ext cx="847703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7703" y="5486400"/>
            <a:ext cx="847703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Pandas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71605" y="5486400"/>
            <a:ext cx="590535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771605" y="5486400"/>
            <a:ext cx="590535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SQL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438339" y="5486400"/>
            <a:ext cx="1247743" cy="380999"/>
          </a:xfrm>
          <a:prstGeom prst="roundRect">
            <a:avLst>
              <a:gd name="adj" fmla="val 40000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438339" y="5486400"/>
            <a:ext cx="1247743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5E7EB"/>
                </a:solidFill>
                <a:latin typeface="Noto Sans"/>
              </a:rPr>
              <a:t>Visualization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0144" y="10763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5867" y="1194123"/>
            <a:ext cx="285742" cy="22160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781630" y="1133475"/>
            <a:ext cx="140013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Soft Skills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10144" y="1762125"/>
            <a:ext cx="5371965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48263" y="2125435"/>
            <a:ext cx="285742" cy="24492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848303" y="2000250"/>
            <a:ext cx="374323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Problem Solving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48303" y="2266950"/>
            <a:ext cx="374323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Menganalisis dan menyelesaikan masalah kompleks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10144" y="2886075"/>
            <a:ext cx="5371965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8263" y="3249385"/>
            <a:ext cx="285742" cy="244928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848303" y="3124200"/>
            <a:ext cx="356226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Communication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48303" y="3390899"/>
            <a:ext cx="356226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Menyampaikan ide dan hasil analisis dengan jelas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210144" y="4010024"/>
            <a:ext cx="5371965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48263" y="4417072"/>
            <a:ext cx="285742" cy="15745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848303" y="4248150"/>
            <a:ext cx="266693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Teamwork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48303" y="4514850"/>
            <a:ext cx="266693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Berkolaborasi dalam tim lintas fungsi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210144" y="5133975"/>
            <a:ext cx="5371965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48263" y="5497285"/>
            <a:ext cx="285742" cy="24492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848303" y="5372100"/>
            <a:ext cx="244786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Critical Thinking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48303" y="5638799"/>
            <a:ext cx="244786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Berpikir kritis dan menguji asumsi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09584" y="6410324"/>
            <a:ext cx="10972525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FF7E5E">
                  <a:alpha val="20000"/>
                </a:srgbClr>
              </a:gs>
            </a:gsLst>
            <a:lin ang="10800000" scaled="0"/>
          </a:gra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7" name="Picture 5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9604" y="6776551"/>
            <a:ext cx="285742" cy="23909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247743" y="6610349"/>
            <a:ext cx="1013434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Perspektif Karier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47743" y="6915150"/>
            <a:ext cx="141918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E5E7EB"/>
                </a:solidFill>
                <a:latin typeface="Noto Sans"/>
              </a:rPr>
              <a:t>Growth Mindset </a:t>
            </a:r>
          </a:p>
        </p:txBody>
      </p:sp>
      <p:pic>
        <p:nvPicPr>
          <p:cNvPr id="60" name="Picture 5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47743" y="6995272"/>
            <a:ext cx="190495" cy="106455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819329" y="6915150"/>
            <a:ext cx="177160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E5E7EB"/>
                </a:solidFill>
                <a:latin typeface="Noto Sans"/>
              </a:rPr>
              <a:t>Continuous Learning </a:t>
            </a:r>
          </a:p>
        </p:txBody>
      </p:sp>
      <p:pic>
        <p:nvPicPr>
          <p:cNvPr id="62" name="Picture 6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19329" y="6972860"/>
            <a:ext cx="190495" cy="151279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4733806" y="6915150"/>
            <a:ext cx="112392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E5E7EB"/>
                </a:solidFill>
                <a:latin typeface="Noto Sans"/>
              </a:rPr>
              <a:t>Adaptability </a:t>
            </a:r>
          </a:p>
        </p:txBody>
      </p:sp>
      <p:pic>
        <p:nvPicPr>
          <p:cNvPr id="64" name="Picture 63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33806" y="6958852"/>
            <a:ext cx="190495" cy="1792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952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152400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95249"/>
            <a:ext cx="5876778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Etika dalam Kecerdasan Artifisial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81990" y="152400"/>
            <a:ext cx="12001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3 - Topik 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895350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307" y="1007317"/>
            <a:ext cx="285742" cy="2332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952499"/>
            <a:ext cx="2152596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Prinsip Etika AI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584" y="1657350"/>
            <a:ext cx="3124121" cy="1352549"/>
          </a:xfrm>
          <a:prstGeom prst="roundRect">
            <a:avLst>
              <a:gd name="adj" fmla="val 1690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04" y="1912192"/>
            <a:ext cx="285742" cy="2332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09644" y="1895474"/>
            <a:ext cx="82865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Fairness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04" y="2314575"/>
            <a:ext cx="2724081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Keadilan dalam keputusan AI tanpa diskriminasi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102" y="1657350"/>
            <a:ext cx="3124121" cy="1352549"/>
          </a:xfrm>
          <a:prstGeom prst="roundRect">
            <a:avLst>
              <a:gd name="adj" fmla="val 1690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122" y="1932603"/>
            <a:ext cx="285742" cy="1924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86162" y="1895474"/>
            <a:ext cx="138109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Transparency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86122" y="2314575"/>
            <a:ext cx="2724081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Kejelasan cara kerja AI yang dapat dipahami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3162299"/>
            <a:ext cx="3124121" cy="1352549"/>
          </a:xfrm>
          <a:prstGeom prst="roundRect">
            <a:avLst>
              <a:gd name="adj" fmla="val 1690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604" y="3399647"/>
            <a:ext cx="285742" cy="26825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09644" y="3400425"/>
            <a:ext cx="144776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Accountability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04" y="3819524"/>
            <a:ext cx="2724081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Pertanggungjawaban atas hasil keputusan AI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86102" y="3162299"/>
            <a:ext cx="3124121" cy="1352549"/>
          </a:xfrm>
          <a:prstGeom prst="roundRect">
            <a:avLst>
              <a:gd name="adj" fmla="val 1690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86122" y="3399647"/>
            <a:ext cx="285742" cy="26825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486162" y="3400425"/>
            <a:ext cx="74293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Privacy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6122" y="3819524"/>
            <a:ext cx="2724081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Perlindungan data pribadi dari penyalahgunaan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9584" y="4743450"/>
            <a:ext cx="6400639" cy="1809749"/>
          </a:xfrm>
          <a:prstGeom prst="roundRect">
            <a:avLst>
              <a:gd name="adj" fmla="val 12631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10000"/>
                </a:srgbClr>
              </a:gs>
            </a:gsLst>
            <a:lin ang="108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703" y="5036392"/>
            <a:ext cx="285742" cy="23326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47743" y="5000625"/>
            <a:ext cx="1609684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Bias dalam AI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7703" y="5476875"/>
            <a:ext cx="1895427" cy="838200"/>
          </a:xfrm>
          <a:prstGeom prst="roundRect">
            <a:avLst>
              <a:gd name="adj" fmla="val 18181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85882" y="5680709"/>
            <a:ext cx="228594" cy="12572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5842" y="5972175"/>
            <a:ext cx="1028674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Selection Bias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857428" y="5476875"/>
            <a:ext cx="1895427" cy="838200"/>
          </a:xfrm>
          <a:prstGeom prst="roundRect">
            <a:avLst>
              <a:gd name="adj" fmla="val 18181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95607" y="5654992"/>
            <a:ext cx="228594" cy="17716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286042" y="5972175"/>
            <a:ext cx="1057248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Historical Bias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876678" y="5476875"/>
            <a:ext cx="1895427" cy="838200"/>
          </a:xfrm>
          <a:prstGeom prst="roundRect">
            <a:avLst>
              <a:gd name="adj" fmla="val 18181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05332" y="5680709"/>
            <a:ext cx="228594" cy="12572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698" y="5972175"/>
            <a:ext cx="149538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Representation Bias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315017" y="895350"/>
            <a:ext cx="4267093" cy="26670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7315017" y="3790949"/>
            <a:ext cx="4267093" cy="2000250"/>
          </a:xfrm>
          <a:prstGeom prst="roundRect">
            <a:avLst>
              <a:gd name="adj" fmla="val 11428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53136" y="4064939"/>
            <a:ext cx="285742" cy="27117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953176" y="4048124"/>
            <a:ext cx="1809704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Mengatasi Bias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53136" y="4576482"/>
            <a:ext cx="190495" cy="16248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857928" y="4524374"/>
            <a:ext cx="149538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Diverse training data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53136" y="4957482"/>
            <a:ext cx="190495" cy="16248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857928" y="4905375"/>
            <a:ext cx="197162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Regular audits &amp; evaluation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53136" y="5338482"/>
            <a:ext cx="190495" cy="162485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857928" y="5286375"/>
            <a:ext cx="140013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Bias detection tools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1714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228600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171450"/>
            <a:ext cx="7810304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Dampak Pemanfaatan Kecerdasan Artifisial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81990" y="228600"/>
            <a:ext cx="12001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3 - Topik 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028700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5307" y="1134835"/>
            <a:ext cx="285742" cy="244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085850"/>
            <a:ext cx="223831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Dampak Positif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584" y="1676400"/>
            <a:ext cx="3124121" cy="1276350"/>
          </a:xfrm>
          <a:prstGeom prst="roundRect">
            <a:avLst>
              <a:gd name="adj" fmla="val 17910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04" y="1947386"/>
            <a:ext cx="228594" cy="1628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52496" y="1895474"/>
            <a:ext cx="132394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Efisiensi Kerja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04" y="2295525"/>
            <a:ext cx="2724081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Otomatisasi proses yang meningkatkan produktivitas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102" y="1676400"/>
            <a:ext cx="3124121" cy="1276350"/>
          </a:xfrm>
          <a:prstGeom prst="roundRect">
            <a:avLst>
              <a:gd name="adj" fmla="val 17910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122" y="1933098"/>
            <a:ext cx="228594" cy="1914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29014" y="1895474"/>
            <a:ext cx="166683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Inovasi Teknologi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86122" y="2295525"/>
            <a:ext cx="2724081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Solusi kreatif untuk masalah kompleks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3105149"/>
            <a:ext cx="3124121" cy="1276350"/>
          </a:xfrm>
          <a:prstGeom prst="roundRect">
            <a:avLst>
              <a:gd name="adj" fmla="val 17910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604" y="3360420"/>
            <a:ext cx="228594" cy="19430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52496" y="3324225"/>
            <a:ext cx="100962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Kesehatan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04" y="3724274"/>
            <a:ext cx="2724081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Diagnosa dini dan pengobatan yang lebih akurat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86102" y="3105149"/>
            <a:ext cx="3124121" cy="1276350"/>
          </a:xfrm>
          <a:prstGeom prst="roundRect">
            <a:avLst>
              <a:gd name="adj" fmla="val 17910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86122" y="3368992"/>
            <a:ext cx="228594" cy="1771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429014" y="3324225"/>
            <a:ext cx="106677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Pendidikan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6122" y="3724274"/>
            <a:ext cx="2724081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Personalized learning dan akses yang lebih luas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9584" y="4533900"/>
            <a:ext cx="6400639" cy="1047749"/>
          </a:xfrm>
          <a:prstGeom prst="roundRect">
            <a:avLst>
              <a:gd name="adj" fmla="val 21818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604" y="4806315"/>
            <a:ext cx="228594" cy="1600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152496" y="4752974"/>
            <a:ext cx="119059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Transportasi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604" y="5153024"/>
            <a:ext cx="600059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Autonomous vehicle yang lebih aman dan efisien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017" y="1028700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00739" y="1134835"/>
            <a:ext cx="285742" cy="2449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886502" y="1085850"/>
            <a:ext cx="240976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Dampak Negatif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017" y="1676400"/>
            <a:ext cx="4267093" cy="1047749"/>
          </a:xfrm>
          <a:prstGeom prst="roundRect">
            <a:avLst>
              <a:gd name="adj" fmla="val 21818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15037" y="1924526"/>
            <a:ext cx="228594" cy="20859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857928" y="1895474"/>
            <a:ext cx="140013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Pengangguran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15037" y="2295525"/>
            <a:ext cx="386705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Otomatisasi menggantikan tenaga kerja manusia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15017" y="2876549"/>
            <a:ext cx="4267093" cy="1047749"/>
          </a:xfrm>
          <a:prstGeom prst="roundRect">
            <a:avLst>
              <a:gd name="adj" fmla="val 21818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15037" y="3120390"/>
            <a:ext cx="228594" cy="21717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857928" y="3095625"/>
            <a:ext cx="6381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Privasi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15037" y="3495675"/>
            <a:ext cx="386705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Risiko data theft dan pengumpulan data pribadi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15017" y="4076699"/>
            <a:ext cx="4267093" cy="1047749"/>
          </a:xfrm>
          <a:prstGeom prst="roundRect">
            <a:avLst>
              <a:gd name="adj" fmla="val 21818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15037" y="4320540"/>
            <a:ext cx="228594" cy="21717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857928" y="4295774"/>
            <a:ext cx="39051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Bias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15037" y="4695824"/>
            <a:ext cx="386705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Diskriminasi dan ketidakadilan dalam keputusan AI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315017" y="5276850"/>
            <a:ext cx="4267093" cy="1276350"/>
          </a:xfrm>
          <a:prstGeom prst="roundRect">
            <a:avLst>
              <a:gd name="adj" fmla="val 17910"/>
            </a:avLst>
          </a:prstGeom>
          <a:gradFill rotWithShape="1">
            <a:gsLst>
              <a:gs pos="0">
                <a:srgbClr val="FF7E5E">
                  <a:alpha val="25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15037" y="5520690"/>
            <a:ext cx="228594" cy="21717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857928" y="5495924"/>
            <a:ext cx="157158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Ketergantungan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15037" y="5895974"/>
            <a:ext cx="3867053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Over-reliance pada teknologi mengurangi kemampuan manusia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782" y="317182"/>
            <a:ext cx="228594" cy="1657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872" y="209550"/>
            <a:ext cx="4790955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Studi Kasus - Penerapan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4921" y="266699"/>
            <a:ext cx="45718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038224"/>
            <a:ext cx="3143171" cy="2724150"/>
          </a:xfrm>
          <a:prstGeom prst="roundRect">
            <a:avLst>
              <a:gd name="adj" fmla="val 839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604" y="123824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01" y="1378267"/>
            <a:ext cx="228594" cy="1771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81090" y="1314450"/>
            <a:ext cx="1314417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Healthcare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1925586"/>
            <a:ext cx="171445" cy="1493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57248" y="1847849"/>
            <a:ext cx="1857328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Diagnosa penyakit kanker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2325636"/>
            <a:ext cx="171445" cy="1493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7248" y="2247899"/>
            <a:ext cx="140013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COVID-19 detection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2725686"/>
            <a:ext cx="171445" cy="1493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57248" y="2647949"/>
            <a:ext cx="179065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Medical imaging analysis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905152" y="1038224"/>
            <a:ext cx="3143171" cy="2724150"/>
          </a:xfrm>
          <a:prstGeom prst="roundRect">
            <a:avLst>
              <a:gd name="adj" fmla="val 839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105172" y="123824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9469" y="1378267"/>
            <a:ext cx="228594" cy="1771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76658" y="1314450"/>
            <a:ext cx="1190595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Education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1925586"/>
            <a:ext cx="171445" cy="1493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52816" y="1847849"/>
            <a:ext cx="228594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Personalized learning platforms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2325636"/>
            <a:ext cx="171445" cy="1493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352816" y="2247899"/>
            <a:ext cx="198115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Intelligent tutoring systems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2725686"/>
            <a:ext cx="171445" cy="14932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352816" y="2647949"/>
            <a:ext cx="116202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Adaptive testing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584" y="3905249"/>
            <a:ext cx="3143171" cy="2724150"/>
          </a:xfrm>
          <a:prstGeom prst="roundRect">
            <a:avLst>
              <a:gd name="adj" fmla="val 839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09604" y="41148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901" y="4240529"/>
            <a:ext cx="228594" cy="20573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381090" y="4190999"/>
            <a:ext cx="933426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Finance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4802136"/>
            <a:ext cx="171445" cy="14932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57248" y="4724399"/>
            <a:ext cx="112392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Fraud detection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5202186"/>
            <a:ext cx="171445" cy="14932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57248" y="5124449"/>
            <a:ext cx="100009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Credit scoring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5602236"/>
            <a:ext cx="171445" cy="14932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57248" y="5524499"/>
            <a:ext cx="139061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Algorithmic trading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905152" y="3905249"/>
            <a:ext cx="3143171" cy="2724150"/>
          </a:xfrm>
          <a:prstGeom prst="roundRect">
            <a:avLst>
              <a:gd name="adj" fmla="val 8391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4105172" y="41148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19469" y="4263390"/>
            <a:ext cx="228594" cy="16002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676658" y="4190999"/>
            <a:ext cx="1781130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Transportation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4802136"/>
            <a:ext cx="171445" cy="14932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352816" y="4724399"/>
            <a:ext cx="15334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Autonomous vehicles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5202186"/>
            <a:ext cx="171445" cy="14932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352816" y="5124449"/>
            <a:ext cx="138109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Traffic optimization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5172" y="5602236"/>
            <a:ext cx="171445" cy="14932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352816" y="5524499"/>
            <a:ext cx="1476338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Ride-sharing routing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86442" y="1038224"/>
            <a:ext cx="4295667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7286442" y="3905249"/>
            <a:ext cx="4295667" cy="2724150"/>
          </a:xfrm>
          <a:prstGeom prst="roundRect">
            <a:avLst>
              <a:gd name="adj" fmla="val 8391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10000"/>
                </a:srgbClr>
              </a:gs>
            </a:gsLst>
            <a:lin ang="108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24561" y="4208397"/>
            <a:ext cx="285742" cy="21285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924601" y="4162424"/>
            <a:ext cx="2543111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Statistik Penggunaan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524561" y="4638674"/>
            <a:ext cx="1838279" cy="800100"/>
          </a:xfrm>
          <a:prstGeom prst="roundRect">
            <a:avLst>
              <a:gd name="adj" fmla="val 19047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638859" y="4752974"/>
            <a:ext cx="160968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340"/>
              </a:lnSpc>
              <a:spcBef>
                <a:spcPts val="0"/>
              </a:spcBef>
              <a:spcAft>
                <a:spcPts val="260"/>
              </a:spcAft>
            </a:pPr>
            <a:r>
              <a:rPr sz="1794" b="1">
                <a:solidFill>
                  <a:srgbClr val="FF7E5E"/>
                </a:solidFill>
                <a:latin typeface="Poppins"/>
              </a:rPr>
              <a:t>89%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38859" y="5133975"/>
            <a:ext cx="1609684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Healthcare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505712" y="4638674"/>
            <a:ext cx="1838279" cy="800100"/>
          </a:xfrm>
          <a:prstGeom prst="roundRect">
            <a:avLst>
              <a:gd name="adj" fmla="val 19047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9620009" y="4752974"/>
            <a:ext cx="160968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340"/>
              </a:lnSpc>
              <a:spcBef>
                <a:spcPts val="0"/>
              </a:spcBef>
              <a:spcAft>
                <a:spcPts val="260"/>
              </a:spcAft>
            </a:pPr>
            <a:r>
              <a:rPr sz="1794" b="1">
                <a:solidFill>
                  <a:srgbClr val="FF7E5E"/>
                </a:solidFill>
                <a:latin typeface="Poppins"/>
              </a:rPr>
              <a:t>76%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620009" y="5133975"/>
            <a:ext cx="1609684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Education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524561" y="5591175"/>
            <a:ext cx="1838279" cy="800100"/>
          </a:xfrm>
          <a:prstGeom prst="roundRect">
            <a:avLst>
              <a:gd name="adj" fmla="val 19047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638859" y="5705475"/>
            <a:ext cx="160968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340"/>
              </a:lnSpc>
              <a:spcBef>
                <a:spcPts val="0"/>
              </a:spcBef>
              <a:spcAft>
                <a:spcPts val="260"/>
              </a:spcAft>
            </a:pPr>
            <a:r>
              <a:rPr sz="1794" b="1">
                <a:solidFill>
                  <a:srgbClr val="FF7E5E"/>
                </a:solidFill>
                <a:latin typeface="Poppins"/>
              </a:rPr>
              <a:t>92%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38859" y="6086475"/>
            <a:ext cx="1609684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Finance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505712" y="5591175"/>
            <a:ext cx="1838279" cy="800100"/>
          </a:xfrm>
          <a:prstGeom prst="roundRect">
            <a:avLst>
              <a:gd name="adj" fmla="val 19047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9620009" y="5705475"/>
            <a:ext cx="160968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340"/>
              </a:lnSpc>
              <a:spcBef>
                <a:spcPts val="0"/>
              </a:spcBef>
              <a:spcAft>
                <a:spcPts val="260"/>
              </a:spcAft>
            </a:pPr>
            <a:r>
              <a:rPr sz="1794" b="1">
                <a:solidFill>
                  <a:srgbClr val="FF7E5E"/>
                </a:solidFill>
                <a:latin typeface="Poppins"/>
              </a:rPr>
              <a:t>85%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20009" y="6086475"/>
            <a:ext cx="1609684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D1D5DB"/>
                </a:solidFill>
                <a:latin typeface="Noto Sans"/>
              </a:rPr>
              <a:t>Transportation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190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782" y="120967"/>
            <a:ext cx="228594" cy="1771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872" y="19050"/>
            <a:ext cx="358131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Ringkasan &amp; Diskusi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4921" y="76200"/>
            <a:ext cx="45718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3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584" y="685022"/>
            <a:ext cx="285742" cy="2682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9624" y="647699"/>
            <a:ext cx="220974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Ringkasan Bab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1181099"/>
            <a:ext cx="4295667" cy="857250"/>
          </a:xfrm>
          <a:prstGeom prst="roundRect">
            <a:avLst>
              <a:gd name="adj" fmla="val 26666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108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1505" y="134302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753" y="1448080"/>
            <a:ext cx="190495" cy="1708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6793" y="1343025"/>
            <a:ext cx="141918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Pengenalan Pola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6793" y="1647825"/>
            <a:ext cx="141918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Citra &amp; Suara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2152650"/>
            <a:ext cx="4295667" cy="857250"/>
          </a:xfrm>
          <a:prstGeom prst="roundRect">
            <a:avLst>
              <a:gd name="adj" fmla="val 26666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108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71505" y="2314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6753" y="2426633"/>
            <a:ext cx="190495" cy="15688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66793" y="2314575"/>
            <a:ext cx="21811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Profesi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6793" y="2619374"/>
            <a:ext cx="218117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ML Engineer, Data Scientist, dll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584" y="3124200"/>
            <a:ext cx="4295667" cy="857250"/>
          </a:xfrm>
          <a:prstGeom prst="roundRect">
            <a:avLst>
              <a:gd name="adj" fmla="val 26666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108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1505" y="328612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753" y="3398183"/>
            <a:ext cx="190495" cy="15688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66793" y="3286125"/>
            <a:ext cx="131441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Keterampilan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6793" y="3590924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Teknis &amp; Soft Skills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584" y="4095749"/>
            <a:ext cx="4295667" cy="857250"/>
          </a:xfrm>
          <a:prstGeom prst="roundRect">
            <a:avLst>
              <a:gd name="adj" fmla="val 26666"/>
            </a:avLst>
          </a:prstGeom>
          <a:gradFill rotWithShape="1">
            <a:gsLst>
              <a:gs pos="0">
                <a:srgbClr val="7C3D5E">
                  <a:alpha val="25000"/>
                </a:srgbClr>
              </a:gs>
              <a:gs pos="100000">
                <a:srgbClr val="7C3D5E">
                  <a:alpha val="10000"/>
                </a:srgbClr>
              </a:gs>
            </a:gsLst>
            <a:lin ang="108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71505" y="42576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6753" y="4369733"/>
            <a:ext cx="190495" cy="15688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66793" y="4257675"/>
            <a:ext cx="259073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Etika &amp; Dampak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66793" y="4562475"/>
            <a:ext cx="259073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Prinsip etika, dampak positif/negatif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9584" y="5105400"/>
            <a:ext cx="4295667" cy="152399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33846" y="696685"/>
            <a:ext cx="285742" cy="24492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533886" y="647699"/>
            <a:ext cx="1933526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Diskusi Kelas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133846" y="1143000"/>
            <a:ext cx="6448263" cy="990599"/>
          </a:xfrm>
          <a:prstGeom prst="roundRect">
            <a:avLst>
              <a:gd name="adj" fmla="val 23076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333866" y="1343025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48163" y="1474470"/>
            <a:ext cx="228594" cy="19430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905352" y="1343025"/>
            <a:ext cx="511479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Etika mana yang paling penting dalam AI?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05352" y="1685925"/>
            <a:ext cx="5114797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Fairness, Transparency, Accountability, atau Privacy? Berikan alasannya!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133846" y="2286000"/>
            <a:ext cx="6448263" cy="990599"/>
          </a:xfrm>
          <a:prstGeom prst="roundRect">
            <a:avLst>
              <a:gd name="adj" fmla="val 23076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5333866" y="2486025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48163" y="2626042"/>
            <a:ext cx="228594" cy="17716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905352" y="2486025"/>
            <a:ext cx="41432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Dampak AI apa yang paling kalian rasakan?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05352" y="2828925"/>
            <a:ext cx="4143271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Efisiensi kerja, personalized learning, atau risiko privasi?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133846" y="3429000"/>
            <a:ext cx="6448263" cy="1238249"/>
          </a:xfrm>
          <a:prstGeom prst="roundRect">
            <a:avLst>
              <a:gd name="adj" fmla="val 18461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10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5333866" y="3629025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48163" y="3760470"/>
            <a:ext cx="228594" cy="19430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905352" y="3629025"/>
            <a:ext cx="547673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Profesi AI mana yang kalian minati?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05352" y="3971925"/>
            <a:ext cx="5476738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Machine Learning Engineer, AI Research Scientist, Data Scientist, atau AI Ethic Specialist?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133846" y="4819650"/>
            <a:ext cx="6448263" cy="895350"/>
          </a:xfrm>
          <a:prstGeom prst="roundRect">
            <a:avLst>
              <a:gd name="adj" fmla="val 25531"/>
            </a:avLst>
          </a:prstGeom>
          <a:gradFill rotWithShape="1">
            <a:gsLst>
              <a:gs pos="0">
                <a:srgbClr val="7C3D5E">
                  <a:alpha val="30000"/>
                </a:srgbClr>
              </a:gs>
              <a:gs pos="100000">
                <a:srgbClr val="7C3D5E">
                  <a:alpha val="15000"/>
                </a:srgbClr>
              </a:gs>
            </a:gsLst>
            <a:lin ang="108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33866" y="5165271"/>
            <a:ext cx="285742" cy="20410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733906" y="5019675"/>
            <a:ext cx="301934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Mari Berdiskusi!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33906" y="5286375"/>
            <a:ext cx="301934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Bagikan pendapat dan pengalaman kalian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593</Words>
  <Application>Microsoft Office PowerPoint</Application>
  <PresentationFormat>Widescreen</PresentationFormat>
  <Paragraphs>200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Noto Sans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SMAK St clement boawae</cp:lastModifiedBy>
  <cp:revision>2</cp:revision>
  <dcterms:created xsi:type="dcterms:W3CDTF">2013-01-27T09:14:16Z</dcterms:created>
  <dcterms:modified xsi:type="dcterms:W3CDTF">2026-01-09T04:32:05Z</dcterms:modified>
  <cp:category/>
</cp:coreProperties>
</file>